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33"/>
  </p:notesMasterIdLst>
  <p:handoutMasterIdLst>
    <p:handoutMasterId r:id="rId34"/>
  </p:handoutMasterIdLst>
  <p:sldIdLst>
    <p:sldId id="1458" r:id="rId2"/>
    <p:sldId id="1320" r:id="rId3"/>
    <p:sldId id="1415" r:id="rId4"/>
    <p:sldId id="1446" r:id="rId5"/>
    <p:sldId id="1447" r:id="rId6"/>
    <p:sldId id="1454" r:id="rId7"/>
    <p:sldId id="1455" r:id="rId8"/>
    <p:sldId id="1422" r:id="rId9"/>
    <p:sldId id="1423" r:id="rId10"/>
    <p:sldId id="1429" r:id="rId11"/>
    <p:sldId id="1426" r:id="rId12"/>
    <p:sldId id="1424" r:id="rId13"/>
    <p:sldId id="1425" r:id="rId14"/>
    <p:sldId id="1417" r:id="rId15"/>
    <p:sldId id="1433" r:id="rId16"/>
    <p:sldId id="1435" r:id="rId17"/>
    <p:sldId id="1439" r:id="rId18"/>
    <p:sldId id="1440" r:id="rId19"/>
    <p:sldId id="1436" r:id="rId20"/>
    <p:sldId id="1437" r:id="rId21"/>
    <p:sldId id="1438" r:id="rId22"/>
    <p:sldId id="1441" r:id="rId23"/>
    <p:sldId id="1443" r:id="rId24"/>
    <p:sldId id="1444" r:id="rId25"/>
    <p:sldId id="1442" r:id="rId26"/>
    <p:sldId id="1409" r:id="rId27"/>
    <p:sldId id="1459" r:id="rId28"/>
    <p:sldId id="1420" r:id="rId29"/>
    <p:sldId id="1445" r:id="rId30"/>
    <p:sldId id="1434" r:id="rId31"/>
    <p:sldId id="1419" r:id="rId32"/>
  </p:sldIdLst>
  <p:sldSz cx="9144000" cy="5143500" type="screen16x9"/>
  <p:notesSz cx="7315200" cy="9601200"/>
  <p:defaultTextStyle>
    <a:defPPr>
      <a:defRPr lang="en-US"/>
    </a:defPPr>
    <a:lvl1pPr algn="l" rtl="0" fontAlgn="base">
      <a:spcBef>
        <a:spcPct val="0"/>
      </a:spcBef>
      <a:spcAft>
        <a:spcPct val="0"/>
      </a:spcAft>
      <a:defRPr sz="2000" b="1" kern="1200">
        <a:solidFill>
          <a:schemeClr val="tx1"/>
        </a:solidFill>
        <a:latin typeface="Times New Roman" pitchFamily="18" charset="0"/>
        <a:ea typeface="+mn-ea"/>
        <a:cs typeface="Arial" charset="0"/>
      </a:defRPr>
    </a:lvl1pPr>
    <a:lvl2pPr marL="388273" indent="1353" algn="l" rtl="0" fontAlgn="base">
      <a:spcBef>
        <a:spcPct val="0"/>
      </a:spcBef>
      <a:spcAft>
        <a:spcPct val="0"/>
      </a:spcAft>
      <a:defRPr sz="2000" b="1" kern="1200">
        <a:solidFill>
          <a:schemeClr val="tx1"/>
        </a:solidFill>
        <a:latin typeface="Times New Roman" pitchFamily="18" charset="0"/>
        <a:ea typeface="+mn-ea"/>
        <a:cs typeface="Arial" charset="0"/>
      </a:defRPr>
    </a:lvl2pPr>
    <a:lvl3pPr marL="777899" indent="1353" algn="l" rtl="0" fontAlgn="base">
      <a:spcBef>
        <a:spcPct val="0"/>
      </a:spcBef>
      <a:spcAft>
        <a:spcPct val="0"/>
      </a:spcAft>
      <a:defRPr sz="2000" b="1" kern="1200">
        <a:solidFill>
          <a:schemeClr val="tx1"/>
        </a:solidFill>
        <a:latin typeface="Times New Roman" pitchFamily="18" charset="0"/>
        <a:ea typeface="+mn-ea"/>
        <a:cs typeface="Arial" charset="0"/>
      </a:defRPr>
    </a:lvl3pPr>
    <a:lvl4pPr marL="1167525" indent="1353" algn="l" rtl="0" fontAlgn="base">
      <a:spcBef>
        <a:spcPct val="0"/>
      </a:spcBef>
      <a:spcAft>
        <a:spcPct val="0"/>
      </a:spcAft>
      <a:defRPr sz="2000" b="1" kern="1200">
        <a:solidFill>
          <a:schemeClr val="tx1"/>
        </a:solidFill>
        <a:latin typeface="Times New Roman" pitchFamily="18" charset="0"/>
        <a:ea typeface="+mn-ea"/>
        <a:cs typeface="Arial" charset="0"/>
      </a:defRPr>
    </a:lvl4pPr>
    <a:lvl5pPr marL="1557151" indent="1353" algn="l" rtl="0" fontAlgn="base">
      <a:spcBef>
        <a:spcPct val="0"/>
      </a:spcBef>
      <a:spcAft>
        <a:spcPct val="0"/>
      </a:spcAft>
      <a:defRPr sz="2000" b="1" kern="1200">
        <a:solidFill>
          <a:schemeClr val="tx1"/>
        </a:solidFill>
        <a:latin typeface="Times New Roman" pitchFamily="18" charset="0"/>
        <a:ea typeface="+mn-ea"/>
        <a:cs typeface="Arial" charset="0"/>
      </a:defRPr>
    </a:lvl5pPr>
    <a:lvl6pPr marL="1948129" algn="l" defTabSz="779252" rtl="0" eaLnBrk="1" latinLnBrk="0" hangingPunct="1">
      <a:defRPr sz="2000" b="1" kern="1200">
        <a:solidFill>
          <a:schemeClr val="tx1"/>
        </a:solidFill>
        <a:latin typeface="Times New Roman" pitchFamily="18" charset="0"/>
        <a:ea typeface="+mn-ea"/>
        <a:cs typeface="Arial" charset="0"/>
      </a:defRPr>
    </a:lvl6pPr>
    <a:lvl7pPr marL="2337755" algn="l" defTabSz="779252" rtl="0" eaLnBrk="1" latinLnBrk="0" hangingPunct="1">
      <a:defRPr sz="2000" b="1" kern="1200">
        <a:solidFill>
          <a:schemeClr val="tx1"/>
        </a:solidFill>
        <a:latin typeface="Times New Roman" pitchFamily="18" charset="0"/>
        <a:ea typeface="+mn-ea"/>
        <a:cs typeface="Arial" charset="0"/>
      </a:defRPr>
    </a:lvl7pPr>
    <a:lvl8pPr marL="2727381" algn="l" defTabSz="779252" rtl="0" eaLnBrk="1" latinLnBrk="0" hangingPunct="1">
      <a:defRPr sz="2000" b="1" kern="1200">
        <a:solidFill>
          <a:schemeClr val="tx1"/>
        </a:solidFill>
        <a:latin typeface="Times New Roman" pitchFamily="18" charset="0"/>
        <a:ea typeface="+mn-ea"/>
        <a:cs typeface="Arial" charset="0"/>
      </a:defRPr>
    </a:lvl8pPr>
    <a:lvl9pPr marL="3117007" algn="l" defTabSz="779252" rtl="0" eaLnBrk="1" latinLnBrk="0" hangingPunct="1">
      <a:defRPr sz="2000" b="1"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9F9F9"/>
    <a:srgbClr val="FFFFCC"/>
    <a:srgbClr val="000099"/>
    <a:srgbClr val="DCDBDF"/>
    <a:srgbClr val="006600"/>
    <a:srgbClr val="666633"/>
    <a:srgbClr val="3366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83" autoAdjust="0"/>
    <p:restoredTop sz="94306" autoAdjust="0"/>
  </p:normalViewPr>
  <p:slideViewPr>
    <p:cSldViewPr snapToGrid="0">
      <p:cViewPr varScale="1">
        <p:scale>
          <a:sx n="103" d="100"/>
          <a:sy n="103" d="100"/>
        </p:scale>
        <p:origin x="667" y="32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1674" y="255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cs typeface="Arial" pitchFamily="34" charset="0"/>
              </a:defRPr>
            </a:lvl1pPr>
          </a:lstStyle>
          <a:p>
            <a:pPr>
              <a:defRPr/>
            </a:pPr>
            <a:endParaRPr lang="en-US"/>
          </a:p>
        </p:txBody>
      </p:sp>
      <p:sp>
        <p:nvSpPr>
          <p:cNvPr id="26627" name="Rectangle 3"/>
          <p:cNvSpPr>
            <a:spLocks noGrp="1" noChangeArrowheads="1"/>
          </p:cNvSpPr>
          <p:nvPr>
            <p:ph type="dt" sz="quarter" idx="1"/>
          </p:nvPr>
        </p:nvSpPr>
        <p:spPr bwMode="auto">
          <a:xfrm>
            <a:off x="4144963" y="0"/>
            <a:ext cx="3170237"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b="0">
                <a:latin typeface="Arial" pitchFamily="34" charset="0"/>
                <a:cs typeface="Arial" pitchFamily="34" charset="0"/>
              </a:defRPr>
            </a:lvl1pPr>
          </a:lstStyle>
          <a:p>
            <a:pPr>
              <a:defRPr/>
            </a:pPr>
            <a:r>
              <a:rPr lang="en-US"/>
              <a:t>Enterprise Computing with Java (MCA-305)</a:t>
            </a:r>
            <a:endParaRPr lang="en-US" dirty="0"/>
          </a:p>
        </p:txBody>
      </p:sp>
      <p:sp>
        <p:nvSpPr>
          <p:cNvPr id="26628" name="Rectangle 4"/>
          <p:cNvSpPr>
            <a:spLocks noGrp="1" noChangeArrowheads="1"/>
          </p:cNvSpPr>
          <p:nvPr>
            <p:ph type="ftr" sz="quarter" idx="2"/>
          </p:nvPr>
        </p:nvSpPr>
        <p:spPr bwMode="auto">
          <a:xfrm>
            <a:off x="0" y="8832850"/>
            <a:ext cx="6265863"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900" b="0">
                <a:latin typeface="Arial" pitchFamily="34" charset="0"/>
                <a:cs typeface="Arial" pitchFamily="34" charset="0"/>
              </a:defRPr>
            </a:lvl1pPr>
          </a:lstStyle>
          <a:p>
            <a:pPr>
              <a:defRPr/>
            </a:pPr>
            <a:r>
              <a:rPr lang="en-US"/>
              <a:t>© Bharati Vidyapeeth’s Institute of Computer Applications and Management, New Delhi-63, by Dr. Sunil Pratap Singh</a:t>
            </a:r>
          </a:p>
        </p:txBody>
      </p:sp>
      <p:sp>
        <p:nvSpPr>
          <p:cNvPr id="5" name="Slide Number Placeholder 4"/>
          <p:cNvSpPr>
            <a:spLocks noGrp="1"/>
          </p:cNvSpPr>
          <p:nvPr>
            <p:ph type="sldNum" sz="quarter" idx="3"/>
          </p:nvPr>
        </p:nvSpPr>
        <p:spPr>
          <a:xfrm>
            <a:off x="3971925" y="8861425"/>
            <a:ext cx="2836863" cy="481013"/>
          </a:xfrm>
          <a:prstGeom prst="rect">
            <a:avLst/>
          </a:prstGeom>
        </p:spPr>
        <p:txBody>
          <a:bodyPr vert="horz" wrap="square" lIns="91440" tIns="45720" rIns="91440" bIns="45720" numCol="1" anchor="b" anchorCtr="0" compatLnSpc="1">
            <a:prstTxWarp prst="textNoShape">
              <a:avLst/>
            </a:prstTxWarp>
          </a:bodyPr>
          <a:lstStyle>
            <a:lvl1pPr algn="r">
              <a:defRPr sz="900" b="0">
                <a:latin typeface="Arial" pitchFamily="34" charset="0"/>
                <a:cs typeface="Arial" pitchFamily="34" charset="0"/>
              </a:defRPr>
            </a:lvl1pPr>
          </a:lstStyle>
          <a:p>
            <a:pPr>
              <a:defRPr/>
            </a:pPr>
            <a:r>
              <a:rPr lang="en-US"/>
              <a:t>U1.</a:t>
            </a:r>
            <a:fld id="{9B33F9C5-F45A-497A-BB3A-D08F23AAE931}" type="slidenum">
              <a:rPr lang="en-US"/>
              <a:pPr>
                <a:defRPr/>
              </a:pPr>
              <a:t>‹#›</a:t>
            </a:fld>
            <a:r>
              <a:rPr lang="en-US"/>
              <a:t> </a:t>
            </a:r>
          </a:p>
        </p:txBody>
      </p:sp>
    </p:spTree>
    <p:extLst>
      <p:ext uri="{BB962C8B-B14F-4D97-AF65-F5344CB8AC3E}">
        <p14:creationId xmlns:p14="http://schemas.microsoft.com/office/powerpoint/2010/main" val="83585790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cs typeface="Arial" pitchFamily="34" charset="0"/>
              </a:defRPr>
            </a:lvl1pPr>
          </a:lstStyle>
          <a:p>
            <a:pPr>
              <a:defRPr/>
            </a:pPr>
            <a:endParaRPr lang="en-US"/>
          </a:p>
        </p:txBody>
      </p:sp>
      <p:sp>
        <p:nvSpPr>
          <p:cNvPr id="35843"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cs typeface="Arial" pitchFamily="34" charset="0"/>
              </a:defRPr>
            </a:lvl1pPr>
          </a:lstStyle>
          <a:p>
            <a:pPr>
              <a:defRPr/>
            </a:pPr>
            <a:r>
              <a:rPr lang="en-US"/>
              <a:t>Enterprise Computing with Java (MCA-305)</a:t>
            </a:r>
          </a:p>
        </p:txBody>
      </p:sp>
      <p:sp>
        <p:nvSpPr>
          <p:cNvPr id="41988" name="Rectangle 4"/>
          <p:cNvSpPr>
            <a:spLocks noGrp="1" noRot="1" noChangeAspect="1" noChangeArrowheads="1" noTextEdit="1"/>
          </p:cNvSpPr>
          <p:nvPr>
            <p:ph type="sldImg" idx="2"/>
          </p:nvPr>
        </p:nvSpPr>
        <p:spPr bwMode="auto">
          <a:xfrm>
            <a:off x="46355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6"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cs typeface="Arial" pitchFamily="34" charset="0"/>
              </a:defRPr>
            </a:lvl1pPr>
          </a:lstStyle>
          <a:p>
            <a:pPr>
              <a:defRPr/>
            </a:pPr>
            <a:r>
              <a:rPr lang="en-US"/>
              <a:t>© Bharati Vidyapeeth’s Institute of Computer Applications and Management, New Delhi-63, by Dr. Sunil Pratap Singh</a:t>
            </a:r>
          </a:p>
        </p:txBody>
      </p:sp>
      <p:sp>
        <p:nvSpPr>
          <p:cNvPr id="35847"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cs typeface="+mn-cs"/>
              </a:defRPr>
            </a:lvl1pPr>
          </a:lstStyle>
          <a:p>
            <a:pPr>
              <a:defRPr/>
            </a:pPr>
            <a:fld id="{BD800C83-4C79-4150-9A26-6D9FADE0EDCF}" type="slidenum">
              <a:rPr lang="en-US"/>
              <a:pPr>
                <a:defRPr/>
              </a:pPr>
              <a:t>‹#›</a:t>
            </a:fld>
            <a:endParaRPr lang="en-US"/>
          </a:p>
        </p:txBody>
      </p:sp>
    </p:spTree>
    <p:extLst>
      <p:ext uri="{BB962C8B-B14F-4D97-AF65-F5344CB8AC3E}">
        <p14:creationId xmlns:p14="http://schemas.microsoft.com/office/powerpoint/2010/main" val="1118842416"/>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1pPr>
    <a:lvl2pPr marL="388273"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2pPr>
    <a:lvl3pPr marL="777899"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3pPr>
    <a:lvl4pPr marL="1167525"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4pPr>
    <a:lvl5pPr marL="1557151" algn="l" rtl="0" eaLnBrk="0" fontAlgn="base" hangingPunct="0">
      <a:spcBef>
        <a:spcPct val="30000"/>
      </a:spcBef>
      <a:spcAft>
        <a:spcPct val="0"/>
      </a:spcAft>
      <a:defRPr kumimoji="1" sz="1000" kern="1200">
        <a:solidFill>
          <a:schemeClr val="tx1"/>
        </a:solidFill>
        <a:latin typeface="Times New Roman" pitchFamily="18" charset="0"/>
        <a:ea typeface="+mn-ea"/>
        <a:cs typeface="Arial" pitchFamily="34" charset="0"/>
      </a:defRPr>
    </a:lvl5pPr>
    <a:lvl6pPr marL="1947686" algn="l" defTabSz="779074" rtl="0" eaLnBrk="1" latinLnBrk="0" hangingPunct="1">
      <a:defRPr sz="1000" kern="1200">
        <a:solidFill>
          <a:schemeClr val="tx1"/>
        </a:solidFill>
        <a:latin typeface="+mn-lt"/>
        <a:ea typeface="+mn-ea"/>
        <a:cs typeface="+mn-cs"/>
      </a:defRPr>
    </a:lvl6pPr>
    <a:lvl7pPr marL="2337223" algn="l" defTabSz="779074" rtl="0" eaLnBrk="1" latinLnBrk="0" hangingPunct="1">
      <a:defRPr sz="1000" kern="1200">
        <a:solidFill>
          <a:schemeClr val="tx1"/>
        </a:solidFill>
        <a:latin typeface="+mn-lt"/>
        <a:ea typeface="+mn-ea"/>
        <a:cs typeface="+mn-cs"/>
      </a:defRPr>
    </a:lvl7pPr>
    <a:lvl8pPr marL="2726760" algn="l" defTabSz="779074" rtl="0" eaLnBrk="1" latinLnBrk="0" hangingPunct="1">
      <a:defRPr sz="1000" kern="1200">
        <a:solidFill>
          <a:schemeClr val="tx1"/>
        </a:solidFill>
        <a:latin typeface="+mn-lt"/>
        <a:ea typeface="+mn-ea"/>
        <a:cs typeface="+mn-cs"/>
      </a:defRPr>
    </a:lvl8pPr>
    <a:lvl9pPr marL="3116298" algn="l" defTabSz="779074"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Arial" charset="0"/>
            </a:endParaRPr>
          </a:p>
        </p:txBody>
      </p:sp>
      <p:sp>
        <p:nvSpPr>
          <p:cNvPr id="4" name="Slide Number Placeholder 3"/>
          <p:cNvSpPr txBox="1">
            <a:spLocks noGrp="1"/>
          </p:cNvSpPr>
          <p:nvPr/>
        </p:nvSpPr>
        <p:spPr bwMode="auto">
          <a:xfrm>
            <a:off x="4143375" y="9118600"/>
            <a:ext cx="3170238" cy="481013"/>
          </a:xfrm>
          <a:prstGeom prst="rect">
            <a:avLst/>
          </a:prstGeom>
          <a:noFill/>
          <a:ln>
            <a:miter lim="800000"/>
            <a:headEnd/>
            <a:tailEnd/>
          </a:ln>
        </p:spPr>
        <p:txBody>
          <a:bodyPr anchor="b"/>
          <a:lstStyle/>
          <a:p>
            <a:pPr marL="0" marR="0" lvl="0" indent="0" algn="r" defTabSz="914400" rtl="0" eaLnBrk="0" fontAlgn="base" latinLnBrk="0" hangingPunct="0">
              <a:lnSpc>
                <a:spcPct val="100000"/>
              </a:lnSpc>
              <a:spcBef>
                <a:spcPct val="0"/>
              </a:spcBef>
              <a:spcAft>
                <a:spcPct val="0"/>
              </a:spcAft>
              <a:buClrTx/>
              <a:buSzTx/>
              <a:buFontTx/>
              <a:buNone/>
              <a:tabLst/>
              <a:defRPr/>
            </a:pPr>
            <a:fld id="{618A4293-AE71-495D-828F-3934B323B756}"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Arial" charset="0"/>
            </a:endParaRPr>
          </a:p>
        </p:txBody>
      </p:sp>
      <p:sp>
        <p:nvSpPr>
          <p:cNvPr id="171013"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charset="0"/>
              </a:rPr>
              <a:t>© Bharati Vidyapeeth’s Institute of Computer Applications and Management, New Delhi-63, by Dr. Sunil Pratap Singh</a:t>
            </a:r>
          </a:p>
        </p:txBody>
      </p:sp>
      <p:sp>
        <p:nvSpPr>
          <p:cNvPr id="171014"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charset="0"/>
            </a:endParaRPr>
          </a:p>
        </p:txBody>
      </p:sp>
      <p:sp>
        <p:nvSpPr>
          <p:cNvPr id="171015" name="Date Placeholder 9"/>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charset="0"/>
              </a:rPr>
              <a:t>Enterprise Computing with Java (MCA-305)</a:t>
            </a:r>
          </a:p>
        </p:txBody>
      </p:sp>
      <p:sp>
        <p:nvSpPr>
          <p:cNvPr id="2" name="Slide Number Placeholder 1"/>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CB34B0-5B92-44DD-B1C3-4F0D69E8AB46}"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5" name="Date Placeholder 4"/>
          <p:cNvSpPr>
            <a:spLocks noGrp="1"/>
          </p:cNvSpPr>
          <p:nvPr>
            <p:ph type="dt" idx="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rPr>
              <a:t>Enterprise Computing with Java (MCA-305)</a:t>
            </a:r>
          </a:p>
        </p:txBody>
      </p:sp>
      <p:sp>
        <p:nvSpPr>
          <p:cNvPr id="6" name="Footer Placeholder 5"/>
          <p:cNvSpPr>
            <a:spLocks noGrp="1"/>
          </p:cNvSpPr>
          <p:nvPr>
            <p:ph type="ftr" sz="quarter" idx="4"/>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rPr>
              <a:t>© Bharati Vidyapeeth’s Institute of Computer Applications and Management, New Delhi-63, by Dr. Sunil Pratap Singh</a:t>
            </a:r>
          </a:p>
        </p:txBody>
      </p:sp>
      <p:sp>
        <p:nvSpPr>
          <p:cNvPr id="7" name="Slide Number Placeholder 6"/>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D800C83-4C79-4150-9A26-6D9FADE0EDCF}"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873777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1"/>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3574009" y="42863"/>
            <a:ext cx="1995982" cy="8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a:p>
        </p:txBody>
      </p:sp>
      <p:sp>
        <p:nvSpPr>
          <p:cNvPr id="5" name="Text Box 25"/>
          <p:cNvSpPr txBox="1">
            <a:spLocks noChangeArrowheads="1"/>
          </p:cNvSpPr>
          <p:nvPr userDrawn="1"/>
        </p:nvSpPr>
        <p:spPr bwMode="auto">
          <a:xfrm>
            <a:off x="1" y="4899422"/>
            <a:ext cx="9144000"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ctr" eaLnBrk="1" hangingPunct="1">
              <a:spcBef>
                <a:spcPct val="50000"/>
              </a:spcBef>
              <a:defRPr/>
            </a:pPr>
            <a:r>
              <a:rPr lang="en-US" sz="900" dirty="0" err="1">
                <a:solidFill>
                  <a:schemeClr val="bg1"/>
                </a:solidFill>
                <a:latin typeface="Arial" charset="0"/>
              </a:rPr>
              <a:t>Bharati</a:t>
            </a:r>
            <a:r>
              <a:rPr lang="en-US" sz="900" dirty="0">
                <a:solidFill>
                  <a:schemeClr val="bg1"/>
                </a:solidFill>
                <a:latin typeface="Arial" charset="0"/>
              </a:rPr>
              <a:t> </a:t>
            </a:r>
            <a:r>
              <a:rPr lang="en-US" sz="900" dirty="0" err="1">
                <a:solidFill>
                  <a:schemeClr val="bg1"/>
                </a:solidFill>
                <a:latin typeface="Arial" charset="0"/>
              </a:rPr>
              <a:t>Vidyapeeth’s</a:t>
            </a:r>
            <a:r>
              <a:rPr lang="en-US" sz="900" dirty="0">
                <a:solidFill>
                  <a:schemeClr val="bg1"/>
                </a:solidFill>
                <a:latin typeface="Arial" charset="0"/>
              </a:rPr>
              <a:t> Institute of Computer Applications and Management</a:t>
            </a:r>
            <a:r>
              <a:rPr lang="en-US" sz="900" baseline="0" dirty="0">
                <a:solidFill>
                  <a:schemeClr val="bg1"/>
                </a:solidFill>
                <a:latin typeface="Arial" charset="0"/>
              </a:rPr>
              <a:t> (GGS IP University)</a:t>
            </a:r>
            <a:r>
              <a:rPr lang="en-US" sz="900" dirty="0">
                <a:solidFill>
                  <a:schemeClr val="bg1"/>
                </a:solidFill>
                <a:latin typeface="Arial" charset="0"/>
              </a:rPr>
              <a:t> New Delhi,</a:t>
            </a:r>
            <a:r>
              <a:rPr lang="en-US" sz="900" baseline="0" dirty="0">
                <a:solidFill>
                  <a:schemeClr val="bg1"/>
                </a:solidFill>
                <a:latin typeface="Arial" charset="0"/>
              </a:rPr>
              <a:t> India</a:t>
            </a:r>
            <a:endParaRPr lang="en-US" sz="900" dirty="0">
              <a:solidFill>
                <a:schemeClr val="bg1"/>
              </a:solidFill>
              <a:latin typeface="Arial" charset="0"/>
            </a:endParaRPr>
          </a:p>
        </p:txBody>
      </p:sp>
      <p:grpSp>
        <p:nvGrpSpPr>
          <p:cNvPr id="6" name="Group 36"/>
          <p:cNvGrpSpPr>
            <a:grpSpLocks/>
          </p:cNvGrpSpPr>
          <p:nvPr userDrawn="1"/>
        </p:nvGrpSpPr>
        <p:grpSpPr bwMode="auto">
          <a:xfrm>
            <a:off x="0" y="956073"/>
            <a:ext cx="9144000" cy="153590"/>
            <a:chOff x="0" y="803"/>
            <a:chExt cx="5760" cy="129"/>
          </a:xfrm>
        </p:grpSpPr>
        <p:sp>
          <p:nvSpPr>
            <p:cNvPr id="7" name="Rectangle 31"/>
            <p:cNvSpPr>
              <a:spLocks noChangeArrowheads="1"/>
            </p:cNvSpPr>
            <p:nvPr userDrawn="1"/>
          </p:nvSpPr>
          <p:spPr bwMode="auto">
            <a:xfrm>
              <a:off x="0" y="803"/>
              <a:ext cx="5760"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8" name="Rectangle 35"/>
            <p:cNvSpPr>
              <a:spLocks noChangeArrowheads="1"/>
            </p:cNvSpPr>
            <p:nvPr userDrawn="1"/>
          </p:nvSpPr>
          <p:spPr bwMode="auto">
            <a:xfrm>
              <a:off x="0" y="905"/>
              <a:ext cx="5760" cy="27"/>
            </a:xfrm>
            <a:prstGeom prst="rect">
              <a:avLst/>
            </a:prstGeom>
            <a:solidFill>
              <a:srgbClr val="FF0000"/>
            </a:solidFill>
            <a:ln w="9525">
              <a:solidFill>
                <a:schemeClr val="tx1"/>
              </a:solidFill>
              <a:miter lim="800000"/>
              <a:headEnd/>
              <a:tailEnd/>
            </a:ln>
          </p:spPr>
          <p:txBody>
            <a:bodyPr wrap="none" anchor="ctr"/>
            <a:lstStyle/>
            <a:p>
              <a:endParaRPr lang="en-US"/>
            </a:p>
          </p:txBody>
        </p:sp>
      </p:grpSp>
      <p:sp>
        <p:nvSpPr>
          <p:cNvPr id="147459" name="Rectangle 3"/>
          <p:cNvSpPr>
            <a:spLocks noGrp="1" noChangeArrowheads="1"/>
          </p:cNvSpPr>
          <p:nvPr>
            <p:ph type="subTitle" idx="1"/>
          </p:nvPr>
        </p:nvSpPr>
        <p:spPr>
          <a:xfrm>
            <a:off x="1389185" y="2007396"/>
            <a:ext cx="6400800" cy="2037160"/>
          </a:xfrm>
        </p:spPr>
        <p:txBody>
          <a:bodyPr/>
          <a:lstStyle>
            <a:lvl1pPr marL="0" indent="0" algn="ctr">
              <a:defRPr>
                <a:latin typeface="+mn-lt"/>
              </a:defRPr>
            </a:lvl1pPr>
          </a:lstStyle>
          <a:p>
            <a:r>
              <a:rPr lang="en-US" dirty="0"/>
              <a:t>Click to edit Master subtitle style</a:t>
            </a:r>
          </a:p>
        </p:txBody>
      </p:sp>
    </p:spTree>
    <p:extLst>
      <p:ext uri="{BB962C8B-B14F-4D97-AF65-F5344CB8AC3E}">
        <p14:creationId xmlns:p14="http://schemas.microsoft.com/office/powerpoint/2010/main" val="120849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46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5938" y="205982"/>
            <a:ext cx="2176097" cy="4473178"/>
          </a:xfrm>
          <a:prstGeom prst="rect">
            <a:avLst/>
          </a:prstGeom>
        </p:spPr>
        <p:txBody>
          <a:bodyPr vert="eaVert" lIns="77907" tIns="38953" rIns="77907" bIns="38953"/>
          <a:lstStyle/>
          <a:p>
            <a:r>
              <a:rPr lang="en-US"/>
              <a:t>Click to edit Master title style</a:t>
            </a:r>
          </a:p>
        </p:txBody>
      </p:sp>
      <p:sp>
        <p:nvSpPr>
          <p:cNvPr id="3" name="Vertical Text Placeholder 2"/>
          <p:cNvSpPr>
            <a:spLocks noGrp="1"/>
          </p:cNvSpPr>
          <p:nvPr>
            <p:ph type="body" orient="vert" idx="1"/>
          </p:nvPr>
        </p:nvSpPr>
        <p:spPr>
          <a:xfrm>
            <a:off x="243254" y="205982"/>
            <a:ext cx="6392008" cy="44731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017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67250" y="760814"/>
            <a:ext cx="4284785" cy="3918347"/>
          </a:xfrm>
        </p:spPr>
        <p:txBody>
          <a:bodyPr/>
          <a:lstStyle/>
          <a:p>
            <a:pPr lvl="0"/>
            <a:endParaRPr lang="en-US" noProof="0"/>
          </a:p>
        </p:txBody>
      </p:sp>
    </p:spTree>
    <p:extLst>
      <p:ext uri="{BB962C8B-B14F-4D97-AF65-F5344CB8AC3E}">
        <p14:creationId xmlns:p14="http://schemas.microsoft.com/office/powerpoint/2010/main" val="264523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7250" y="760814"/>
            <a:ext cx="4284785"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279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7250" y="760812"/>
            <a:ext cx="4284785" cy="1901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7250" y="2776542"/>
            <a:ext cx="4284785" cy="1902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193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a:p>
        </p:txBody>
      </p:sp>
      <p:sp>
        <p:nvSpPr>
          <p:cNvPr id="5" name="Text Box 25"/>
          <p:cNvSpPr txBox="1">
            <a:spLocks noChangeArrowheads="1"/>
          </p:cNvSpPr>
          <p:nvPr userDrawn="1"/>
        </p:nvSpPr>
        <p:spPr bwMode="auto">
          <a:xfrm>
            <a:off x="79131" y="4899423"/>
            <a:ext cx="7904285" cy="2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r>
              <a:rPr lang="en-US" sz="1000" dirty="0">
                <a:solidFill>
                  <a:schemeClr val="bg1"/>
                </a:solidFill>
                <a:latin typeface="Arial" charset="0"/>
              </a:rPr>
              <a:t>© </a:t>
            </a:r>
            <a:r>
              <a:rPr lang="en-US" sz="900" dirty="0">
                <a:solidFill>
                  <a:schemeClr val="bg1"/>
                </a:solidFill>
                <a:latin typeface="Arial" charset="0"/>
              </a:rPr>
              <a:t>Bharati Vidyapeeth’s Institute of Computer Applications and Management, New Delhi-63</a:t>
            </a:r>
          </a:p>
        </p:txBody>
      </p:sp>
      <p:sp>
        <p:nvSpPr>
          <p:cNvPr id="6" name="Text Box 8"/>
          <p:cNvSpPr txBox="1">
            <a:spLocks noChangeArrowheads="1"/>
          </p:cNvSpPr>
          <p:nvPr userDrawn="1"/>
        </p:nvSpPr>
        <p:spPr bwMode="auto">
          <a:xfrm>
            <a:off x="7536474" y="4894660"/>
            <a:ext cx="145805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r">
              <a:spcBef>
                <a:spcPct val="50000"/>
              </a:spcBef>
              <a:defRPr/>
            </a:pPr>
            <a:fld id="{FA6B1CB2-903B-4B35-95DC-58CD022C002B}" type="slidenum">
              <a:rPr lang="en-US" sz="900" smtClean="0">
                <a:solidFill>
                  <a:schemeClr val="bg1"/>
                </a:solidFill>
                <a:latin typeface="Arial" charset="0"/>
              </a:rPr>
              <a:pPr algn="r">
                <a:spcBef>
                  <a:spcPct val="50000"/>
                </a:spcBef>
                <a:defRPr/>
              </a:pPr>
              <a:t>‹#›</a:t>
            </a:fld>
            <a:endParaRPr lang="en-US" sz="900" dirty="0">
              <a:solidFill>
                <a:schemeClr val="bg1"/>
              </a:solidFill>
              <a:latin typeface="Arial" charset="0"/>
            </a:endParaRPr>
          </a:p>
        </p:txBody>
      </p:sp>
      <p:sp>
        <p:nvSpPr>
          <p:cNvPr id="2" name="Title 1"/>
          <p:cNvSpPr>
            <a:spLocks noGrp="1"/>
          </p:cNvSpPr>
          <p:nvPr>
            <p:ph type="title"/>
          </p:nvPr>
        </p:nvSpPr>
        <p:spPr>
          <a:xfrm>
            <a:off x="1500554" y="17159"/>
            <a:ext cx="7643446" cy="498872"/>
          </a:xfrm>
          <a:prstGeom prst="rect">
            <a:avLst/>
          </a:prstGeom>
        </p:spPr>
        <p:txBody>
          <a:bodyPr lIns="77907" tIns="38953" rIns="77907" bIns="38953"/>
          <a:lstStyle>
            <a:lvl1pPr>
              <a:defRPr sz="3100">
                <a:solidFill>
                  <a:srgbClr val="FFFF00"/>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sz="2000">
                <a:latin typeface="Calibri" pitchFamily="34" charset="0"/>
                <a:cs typeface="Calibri" pitchFamily="34" charset="0"/>
              </a:defRPr>
            </a:lvl1pPr>
            <a:lvl2pPr>
              <a:defRPr>
                <a:latin typeface="Calibri" pitchFamily="34" charset="0"/>
                <a:cs typeface="Calibri" pitchFamily="34" charset="0"/>
              </a:defRPr>
            </a:lvl2pPr>
            <a:lvl3pPr>
              <a:defRPr sz="1700">
                <a:latin typeface="Calibri" pitchFamily="34" charset="0"/>
                <a:cs typeface="Calibri" pitchFamily="34" charset="0"/>
              </a:defRPr>
            </a:lvl3pPr>
            <a:lvl4pPr>
              <a:defRPr sz="1700">
                <a:latin typeface="Calibri" pitchFamily="34" charset="0"/>
                <a:cs typeface="Calibri" pitchFamily="34" charset="0"/>
              </a:defRPr>
            </a:lvl4pPr>
            <a:lvl5pPr>
              <a:defRPr sz="2000">
                <a:latin typeface="Calibri" pitchFamily="34"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44172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9"/>
            <a:ext cx="7772400" cy="1021556"/>
          </a:xfrm>
          <a:prstGeom prst="rect">
            <a:avLst/>
          </a:prstGeom>
        </p:spPr>
        <p:txBody>
          <a:bodyPr lIns="77907" tIns="38953" rIns="77907" bIns="38953" anchor="t"/>
          <a:lstStyle>
            <a:lvl1pPr algn="l">
              <a:defRPr sz="34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700"/>
            </a:lvl1pPr>
            <a:lvl2pPr marL="389538" indent="0">
              <a:buNone/>
              <a:defRPr sz="1500"/>
            </a:lvl2pPr>
            <a:lvl3pPr marL="779074" indent="0">
              <a:buNone/>
              <a:defRPr sz="1400"/>
            </a:lvl3pPr>
            <a:lvl4pPr marL="1168612" indent="0">
              <a:buNone/>
              <a:defRPr sz="1200"/>
            </a:lvl4pPr>
            <a:lvl5pPr marL="1558149" indent="0">
              <a:buNone/>
              <a:defRPr sz="1200"/>
            </a:lvl5pPr>
            <a:lvl6pPr marL="1947686" indent="0">
              <a:buNone/>
              <a:defRPr sz="1200"/>
            </a:lvl6pPr>
            <a:lvl7pPr marL="2337223" indent="0">
              <a:buNone/>
              <a:defRPr sz="1200"/>
            </a:lvl7pPr>
            <a:lvl8pPr marL="2726760" indent="0">
              <a:buNone/>
              <a:defRPr sz="1200"/>
            </a:lvl8pPr>
            <a:lvl9pPr marL="3116298" indent="0">
              <a:buNone/>
              <a:defRPr sz="1200"/>
            </a:lvl9pPr>
          </a:lstStyle>
          <a:p>
            <a:pPr lvl="0"/>
            <a:r>
              <a:rPr lang="en-US"/>
              <a:t>Click to edit Master text styles</a:t>
            </a:r>
          </a:p>
        </p:txBody>
      </p:sp>
    </p:spTree>
    <p:extLst>
      <p:ext uri="{BB962C8B-B14F-4D97-AF65-F5344CB8AC3E}">
        <p14:creationId xmlns:p14="http://schemas.microsoft.com/office/powerpoint/2010/main" val="239997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dirty="0"/>
              <a:t>Click to edit Master title style</a:t>
            </a:r>
          </a:p>
        </p:txBody>
      </p:sp>
      <p:sp>
        <p:nvSpPr>
          <p:cNvPr id="3" name="Content Placeholder 2"/>
          <p:cNvSpPr>
            <a:spLocks noGrp="1"/>
          </p:cNvSpPr>
          <p:nvPr>
            <p:ph sz="half" idx="1"/>
          </p:nvPr>
        </p:nvSpPr>
        <p:spPr>
          <a:xfrm>
            <a:off x="243254" y="760814"/>
            <a:ext cx="4283320"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7250" y="760814"/>
            <a:ext cx="4284785"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97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lvl1pPr>
              <a:defRPr/>
            </a:lvl1pPr>
          </a:lstStyle>
          <a:p>
            <a:r>
              <a:rPr lang="en-US"/>
              <a:t>Click to edit Master title style</a:t>
            </a:r>
          </a:p>
        </p:txBody>
      </p:sp>
      <p:sp>
        <p:nvSpPr>
          <p:cNvPr id="3" name="Text Placeholder 2"/>
          <p:cNvSpPr>
            <a:spLocks noGrp="1"/>
          </p:cNvSpPr>
          <p:nvPr>
            <p:ph type="body" idx="1"/>
          </p:nvPr>
        </p:nvSpPr>
        <p:spPr>
          <a:xfrm>
            <a:off x="457200" y="1151338"/>
            <a:ext cx="4040066" cy="479822"/>
          </a:xfrm>
        </p:spPr>
        <p:txBody>
          <a:bodyPr anchor="b"/>
          <a:lstStyle>
            <a:lvl1pPr marL="0" indent="0">
              <a:buNone/>
              <a:defRPr sz="2000" b="1"/>
            </a:lvl1pPr>
            <a:lvl2pPr marL="389538" indent="0">
              <a:buNone/>
              <a:defRPr sz="1700" b="1"/>
            </a:lvl2pPr>
            <a:lvl3pPr marL="779074" indent="0">
              <a:buNone/>
              <a:defRPr sz="1500" b="1"/>
            </a:lvl3pPr>
            <a:lvl4pPr marL="1168612" indent="0">
              <a:buNone/>
              <a:defRPr sz="1400" b="1"/>
            </a:lvl4pPr>
            <a:lvl5pPr marL="1558149" indent="0">
              <a:buNone/>
              <a:defRPr sz="1400" b="1"/>
            </a:lvl5pPr>
            <a:lvl6pPr marL="1947686" indent="0">
              <a:buNone/>
              <a:defRPr sz="1400" b="1"/>
            </a:lvl6pPr>
            <a:lvl7pPr marL="2337223" indent="0">
              <a:buNone/>
              <a:defRPr sz="1400" b="1"/>
            </a:lvl7pPr>
            <a:lvl8pPr marL="2726760" indent="0">
              <a:buNone/>
              <a:defRPr sz="1400" b="1"/>
            </a:lvl8pPr>
            <a:lvl9pPr marL="3116298" indent="0">
              <a:buNone/>
              <a:defRPr sz="14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3" y="1151338"/>
            <a:ext cx="4041531" cy="479822"/>
          </a:xfrm>
        </p:spPr>
        <p:txBody>
          <a:bodyPr anchor="b"/>
          <a:lstStyle>
            <a:lvl1pPr marL="0" indent="0">
              <a:buNone/>
              <a:defRPr sz="2000" b="1"/>
            </a:lvl1pPr>
            <a:lvl2pPr marL="389538" indent="0">
              <a:buNone/>
              <a:defRPr sz="1700" b="1"/>
            </a:lvl2pPr>
            <a:lvl3pPr marL="779074" indent="0">
              <a:buNone/>
              <a:defRPr sz="1500" b="1"/>
            </a:lvl3pPr>
            <a:lvl4pPr marL="1168612" indent="0">
              <a:buNone/>
              <a:defRPr sz="1400" b="1"/>
            </a:lvl4pPr>
            <a:lvl5pPr marL="1558149" indent="0">
              <a:buNone/>
              <a:defRPr sz="1400" b="1"/>
            </a:lvl5pPr>
            <a:lvl6pPr marL="1947686" indent="0">
              <a:buNone/>
              <a:defRPr sz="1400" b="1"/>
            </a:lvl6pPr>
            <a:lvl7pPr marL="2337223" indent="0">
              <a:buNone/>
              <a:defRPr sz="1400" b="1"/>
            </a:lvl7pPr>
            <a:lvl8pPr marL="2726760" indent="0">
              <a:buNone/>
              <a:defRPr sz="1400" b="1"/>
            </a:lvl8pPr>
            <a:lvl9pPr marL="3116298"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273" y="1631156"/>
            <a:ext cx="4041531"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187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Tree>
    <p:extLst>
      <p:ext uri="{BB962C8B-B14F-4D97-AF65-F5344CB8AC3E}">
        <p14:creationId xmlns:p14="http://schemas.microsoft.com/office/powerpoint/2010/main" val="317126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590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90"/>
            <a:ext cx="3008435" cy="871538"/>
          </a:xfrm>
          <a:prstGeom prst="rect">
            <a:avLst/>
          </a:prstGeom>
        </p:spPr>
        <p:txBody>
          <a:bodyPr lIns="77907" tIns="38953" rIns="77907" bIns="38953" anchor="b"/>
          <a:lstStyle>
            <a:lvl1pPr algn="l">
              <a:defRPr sz="1700" b="1"/>
            </a:lvl1pPr>
          </a:lstStyle>
          <a:p>
            <a:r>
              <a:rPr lang="en-US"/>
              <a:t>Click to edit Master title style</a:t>
            </a:r>
          </a:p>
        </p:txBody>
      </p:sp>
      <p:sp>
        <p:nvSpPr>
          <p:cNvPr id="3" name="Content Placeholder 2"/>
          <p:cNvSpPr>
            <a:spLocks noGrp="1"/>
          </p:cNvSpPr>
          <p:nvPr>
            <p:ph idx="1"/>
          </p:nvPr>
        </p:nvSpPr>
        <p:spPr>
          <a:xfrm>
            <a:off x="3575538" y="204792"/>
            <a:ext cx="5111262" cy="4389835"/>
          </a:xfrm>
        </p:spPr>
        <p:txBody>
          <a:bodyPr/>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8"/>
            <a:ext cx="3008435" cy="3518297"/>
          </a:xfrm>
        </p:spPr>
        <p:txBody>
          <a:bodyPr/>
          <a:lstStyle>
            <a:lvl1pPr marL="0" indent="0">
              <a:buNone/>
              <a:defRPr sz="1200"/>
            </a:lvl1pPr>
            <a:lvl2pPr marL="389538" indent="0">
              <a:buNone/>
              <a:defRPr sz="1000"/>
            </a:lvl2pPr>
            <a:lvl3pPr marL="779074" indent="0">
              <a:buNone/>
              <a:defRPr sz="900"/>
            </a:lvl3pPr>
            <a:lvl4pPr marL="1168612" indent="0">
              <a:buNone/>
              <a:defRPr sz="800"/>
            </a:lvl4pPr>
            <a:lvl5pPr marL="1558149" indent="0">
              <a:buNone/>
              <a:defRPr sz="800"/>
            </a:lvl5pPr>
            <a:lvl6pPr marL="1947686" indent="0">
              <a:buNone/>
              <a:defRPr sz="800"/>
            </a:lvl6pPr>
            <a:lvl7pPr marL="2337223" indent="0">
              <a:buNone/>
              <a:defRPr sz="800"/>
            </a:lvl7pPr>
            <a:lvl8pPr marL="2726760" indent="0">
              <a:buNone/>
              <a:defRPr sz="800"/>
            </a:lvl8pPr>
            <a:lvl9pPr marL="3116298" indent="0">
              <a:buNone/>
              <a:defRPr sz="800"/>
            </a:lvl9pPr>
          </a:lstStyle>
          <a:p>
            <a:pPr lvl="0"/>
            <a:r>
              <a:rPr lang="en-US"/>
              <a:t>Click to edit Master text styles</a:t>
            </a:r>
          </a:p>
        </p:txBody>
      </p:sp>
    </p:spTree>
    <p:extLst>
      <p:ext uri="{BB962C8B-B14F-4D97-AF65-F5344CB8AC3E}">
        <p14:creationId xmlns:p14="http://schemas.microsoft.com/office/powerpoint/2010/main" val="414198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3"/>
            <a:ext cx="5486400" cy="425054"/>
          </a:xfrm>
          <a:prstGeom prst="rect">
            <a:avLst/>
          </a:prstGeom>
        </p:spPr>
        <p:txBody>
          <a:bodyPr lIns="77907" tIns="38953" rIns="77907" bIns="38953"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700"/>
            </a:lvl1pPr>
            <a:lvl2pPr marL="389538" indent="0">
              <a:buNone/>
              <a:defRPr sz="2400"/>
            </a:lvl2pPr>
            <a:lvl3pPr marL="779074" indent="0">
              <a:buNone/>
              <a:defRPr sz="2000"/>
            </a:lvl3pPr>
            <a:lvl4pPr marL="1168612" indent="0">
              <a:buNone/>
              <a:defRPr sz="1700"/>
            </a:lvl4pPr>
            <a:lvl5pPr marL="1558149" indent="0">
              <a:buNone/>
              <a:defRPr sz="1700"/>
            </a:lvl5pPr>
            <a:lvl6pPr marL="1947686" indent="0">
              <a:buNone/>
              <a:defRPr sz="1700"/>
            </a:lvl6pPr>
            <a:lvl7pPr marL="2337223" indent="0">
              <a:buNone/>
              <a:defRPr sz="1700"/>
            </a:lvl7pPr>
            <a:lvl8pPr marL="2726760" indent="0">
              <a:buNone/>
              <a:defRPr sz="1700"/>
            </a:lvl8pPr>
            <a:lvl9pPr marL="3116298" indent="0">
              <a:buNone/>
              <a:defRPr sz="1700"/>
            </a:lvl9pPr>
          </a:lstStyle>
          <a:p>
            <a:pPr lvl="0"/>
            <a:endParaRPr lang="en-US" noProof="0"/>
          </a:p>
        </p:txBody>
      </p:sp>
      <p:sp>
        <p:nvSpPr>
          <p:cNvPr id="4" name="Text Placeholder 3"/>
          <p:cNvSpPr>
            <a:spLocks noGrp="1"/>
          </p:cNvSpPr>
          <p:nvPr>
            <p:ph type="body" sz="half" idx="2"/>
          </p:nvPr>
        </p:nvSpPr>
        <p:spPr>
          <a:xfrm>
            <a:off x="1792166" y="4025507"/>
            <a:ext cx="5486400" cy="603647"/>
          </a:xfrm>
        </p:spPr>
        <p:txBody>
          <a:bodyPr/>
          <a:lstStyle>
            <a:lvl1pPr marL="0" indent="0">
              <a:buNone/>
              <a:defRPr sz="1200"/>
            </a:lvl1pPr>
            <a:lvl2pPr marL="389538" indent="0">
              <a:buNone/>
              <a:defRPr sz="1000"/>
            </a:lvl2pPr>
            <a:lvl3pPr marL="779074" indent="0">
              <a:buNone/>
              <a:defRPr sz="900"/>
            </a:lvl3pPr>
            <a:lvl4pPr marL="1168612" indent="0">
              <a:buNone/>
              <a:defRPr sz="800"/>
            </a:lvl4pPr>
            <a:lvl5pPr marL="1558149" indent="0">
              <a:buNone/>
              <a:defRPr sz="800"/>
            </a:lvl5pPr>
            <a:lvl6pPr marL="1947686" indent="0">
              <a:buNone/>
              <a:defRPr sz="800"/>
            </a:lvl6pPr>
            <a:lvl7pPr marL="2337223" indent="0">
              <a:buNone/>
              <a:defRPr sz="800"/>
            </a:lvl7pPr>
            <a:lvl8pPr marL="2726760" indent="0">
              <a:buNone/>
              <a:defRPr sz="800"/>
            </a:lvl8pPr>
            <a:lvl9pPr marL="3116298" indent="0">
              <a:buNone/>
              <a:defRPr sz="800"/>
            </a:lvl9pPr>
          </a:lstStyle>
          <a:p>
            <a:pPr lvl="0"/>
            <a:r>
              <a:rPr lang="en-US"/>
              <a:t>Click to edit Master text styles</a:t>
            </a:r>
          </a:p>
        </p:txBody>
      </p:sp>
    </p:spTree>
    <p:extLst>
      <p:ext uri="{BB962C8B-B14F-4D97-AF65-F5344CB8AC3E}">
        <p14:creationId xmlns:p14="http://schemas.microsoft.com/office/powerpoint/2010/main" val="2507353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43254" y="760810"/>
            <a:ext cx="8708781" cy="391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907" tIns="38953" rIns="77907" bIns="3895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34"/>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headEnd/>
            <a:tailEnd/>
          </a:ln>
        </p:spPr>
        <p:txBody>
          <a:bodyPr wrap="none" lIns="77907" tIns="38953" rIns="77907" bIns="38953" anchor="ctr"/>
          <a:lstStyle/>
          <a:p>
            <a:endParaRPr lang="en-US"/>
          </a:p>
        </p:txBody>
      </p:sp>
      <p:sp>
        <p:nvSpPr>
          <p:cNvPr id="1029" name="Text Box 35"/>
          <p:cNvSpPr txBox="1">
            <a:spLocks noChangeArrowheads="1"/>
          </p:cNvSpPr>
          <p:nvPr userDrawn="1"/>
        </p:nvSpPr>
        <p:spPr bwMode="auto">
          <a:xfrm>
            <a:off x="79131" y="4899423"/>
            <a:ext cx="8398120"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r>
              <a:rPr lang="en-US" sz="900" dirty="0">
                <a:solidFill>
                  <a:schemeClr val="bg1"/>
                </a:solidFill>
                <a:latin typeface="Arial" charset="0"/>
              </a:rPr>
              <a:t>© </a:t>
            </a:r>
            <a:r>
              <a:rPr lang="en-US" sz="900" dirty="0" err="1">
                <a:solidFill>
                  <a:schemeClr val="bg1"/>
                </a:solidFill>
                <a:latin typeface="Arial" charset="0"/>
              </a:rPr>
              <a:t>Bharati</a:t>
            </a:r>
            <a:r>
              <a:rPr lang="en-US" sz="900" dirty="0">
                <a:solidFill>
                  <a:schemeClr val="bg1"/>
                </a:solidFill>
                <a:latin typeface="Arial" charset="0"/>
              </a:rPr>
              <a:t> </a:t>
            </a:r>
            <a:r>
              <a:rPr lang="en-US" sz="900" dirty="0" err="1">
                <a:solidFill>
                  <a:schemeClr val="bg1"/>
                </a:solidFill>
                <a:latin typeface="Arial" charset="0"/>
              </a:rPr>
              <a:t>Vidyapeeth’s</a:t>
            </a:r>
            <a:r>
              <a:rPr lang="en-US" sz="900" dirty="0">
                <a:solidFill>
                  <a:schemeClr val="bg1"/>
                </a:solidFill>
                <a:latin typeface="Arial" charset="0"/>
              </a:rPr>
              <a:t> Institute of Computer Applications and Management, New Delhi-63</a:t>
            </a:r>
          </a:p>
        </p:txBody>
      </p:sp>
      <p:sp>
        <p:nvSpPr>
          <p:cNvPr id="1030" name="Text Box 36"/>
          <p:cNvSpPr txBox="1">
            <a:spLocks noChangeArrowheads="1"/>
          </p:cNvSpPr>
          <p:nvPr userDrawn="1"/>
        </p:nvSpPr>
        <p:spPr bwMode="auto">
          <a:xfrm>
            <a:off x="8355623" y="4898231"/>
            <a:ext cx="756138" cy="21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algn="r">
              <a:spcBef>
                <a:spcPct val="50000"/>
              </a:spcBef>
              <a:defRPr/>
            </a:pPr>
            <a:r>
              <a:rPr lang="en-US" sz="900" dirty="0">
                <a:solidFill>
                  <a:schemeClr val="bg1"/>
                </a:solidFill>
                <a:latin typeface="Arial" charset="0"/>
              </a:rPr>
              <a:t>        </a:t>
            </a:r>
            <a:fld id="{7BC114B6-CE80-4BD5-993F-F40388ADC9E8}" type="slidenum">
              <a:rPr lang="en-US" sz="900" smtClean="0">
                <a:solidFill>
                  <a:schemeClr val="bg1"/>
                </a:solidFill>
                <a:latin typeface="Arial" charset="0"/>
              </a:rPr>
              <a:pPr algn="r">
                <a:spcBef>
                  <a:spcPct val="50000"/>
                </a:spcBef>
                <a:defRPr/>
              </a:pPr>
              <a:t>‹#›</a:t>
            </a:fld>
            <a:endParaRPr lang="en-US" sz="900" dirty="0">
              <a:solidFill>
                <a:schemeClr val="bg1"/>
              </a:solidFill>
              <a:latin typeface="Arial" charset="0"/>
            </a:endParaRPr>
          </a:p>
        </p:txBody>
      </p:sp>
      <p:sp>
        <p:nvSpPr>
          <p:cNvPr id="1031" name="Text Box 37"/>
          <p:cNvSpPr txBox="1">
            <a:spLocks noChangeArrowheads="1"/>
          </p:cNvSpPr>
          <p:nvPr userDrawn="1"/>
        </p:nvSpPr>
        <p:spPr bwMode="auto">
          <a:xfrm>
            <a:off x="1613388" y="840582"/>
            <a:ext cx="7413381" cy="44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itchFamily="18" charset="0"/>
                <a:cs typeface="Arial" charset="0"/>
              </a:defRPr>
            </a:lvl1pPr>
            <a:lvl2pPr marL="742950" indent="-285750" eaLnBrk="0" hangingPunct="0">
              <a:defRPr sz="2400" b="1">
                <a:solidFill>
                  <a:schemeClr val="tx1"/>
                </a:solidFill>
                <a:latin typeface="Times New Roman" pitchFamily="18" charset="0"/>
                <a:cs typeface="Arial" charset="0"/>
              </a:defRPr>
            </a:lvl2pPr>
            <a:lvl3pPr marL="1143000" indent="-228600" eaLnBrk="0" hangingPunct="0">
              <a:defRPr sz="2400" b="1">
                <a:solidFill>
                  <a:schemeClr val="tx1"/>
                </a:solidFill>
                <a:latin typeface="Times New Roman" pitchFamily="18" charset="0"/>
                <a:cs typeface="Arial" charset="0"/>
              </a:defRPr>
            </a:lvl3pPr>
            <a:lvl4pPr marL="1600200" indent="-228600" eaLnBrk="0" hangingPunct="0">
              <a:defRPr sz="2400" b="1">
                <a:solidFill>
                  <a:schemeClr val="tx1"/>
                </a:solidFill>
                <a:latin typeface="Times New Roman" pitchFamily="18" charset="0"/>
                <a:cs typeface="Arial" charset="0"/>
              </a:defRPr>
            </a:lvl4pPr>
            <a:lvl5pPr marL="2057400" indent="-228600" eaLnBrk="0" hangingPunct="0">
              <a:defRPr sz="2400" b="1">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1">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1">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1">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1">
                <a:solidFill>
                  <a:schemeClr val="tx1"/>
                </a:solidFill>
                <a:latin typeface="Times New Roman" pitchFamily="18" charset="0"/>
                <a:cs typeface="Arial" charset="0"/>
              </a:defRPr>
            </a:lvl9pPr>
          </a:lstStyle>
          <a:p>
            <a:pPr eaLnBrk="1" hangingPunct="1">
              <a:spcBef>
                <a:spcPct val="50000"/>
              </a:spcBef>
              <a:defRPr/>
            </a:pPr>
            <a:endParaRPr lang="en-IN" b="0"/>
          </a:p>
        </p:txBody>
      </p:sp>
      <p:sp>
        <p:nvSpPr>
          <p:cNvPr id="1032" name="Rectangle 40"/>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sp>
        <p:nvSpPr>
          <p:cNvPr id="1033" name="Rectangle 41"/>
          <p:cNvSpPr>
            <a:spLocks noChangeArrowheads="1"/>
          </p:cNvSpPr>
          <p:nvPr userDrawn="1"/>
        </p:nvSpPr>
        <p:spPr bwMode="auto">
          <a:xfrm>
            <a:off x="0" y="631032"/>
            <a:ext cx="9144000" cy="3214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sp>
        <p:nvSpPr>
          <p:cNvPr id="1034" name="Rectangle 43"/>
          <p:cNvSpPr>
            <a:spLocks noChangeArrowheads="1"/>
          </p:cNvSpPr>
          <p:nvPr userDrawn="1"/>
        </p:nvSpPr>
        <p:spPr bwMode="auto">
          <a:xfrm>
            <a:off x="1496158" y="0"/>
            <a:ext cx="7647842"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a:solidFill>
                <a:srgbClr val="FEF800"/>
              </a:solidFill>
            </a:endParaRPr>
          </a:p>
        </p:txBody>
      </p:sp>
      <p:sp>
        <p:nvSpPr>
          <p:cNvPr id="1036" name="Rectangle 45"/>
          <p:cNvSpPr>
            <a:spLocks noChangeArrowheads="1"/>
          </p:cNvSpPr>
          <p:nvPr userDrawn="1"/>
        </p:nvSpPr>
        <p:spPr bwMode="auto">
          <a:xfrm>
            <a:off x="1333500" y="0"/>
            <a:ext cx="7810500"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a:solidFill>
                <a:srgbClr val="FEF800"/>
              </a:solidFill>
            </a:endParaRPr>
          </a:p>
        </p:txBody>
      </p:sp>
      <p:sp>
        <p:nvSpPr>
          <p:cNvPr id="1037" name="Rectangle 46"/>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sp>
        <p:nvSpPr>
          <p:cNvPr id="1039" name="Rectangle 48"/>
          <p:cNvSpPr>
            <a:spLocks noChangeArrowheads="1"/>
          </p:cNvSpPr>
          <p:nvPr userDrawn="1"/>
        </p:nvSpPr>
        <p:spPr bwMode="auto">
          <a:xfrm>
            <a:off x="0" y="574476"/>
            <a:ext cx="9144000" cy="5417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pic>
        <p:nvPicPr>
          <p:cNvPr id="1042" name="Picture 51"/>
          <p:cNvPicPr>
            <a:picLocks noChangeAspect="1" noChangeArrowheads="1"/>
          </p:cNvPicPr>
          <p:nvPr userDrawn="1"/>
        </p:nvPicPr>
        <p:blipFill>
          <a:blip r:embed="rId16" cstate="print">
            <a:extLst>
              <a:ext uri="{28A0092B-C50C-407E-A947-70E740481C1C}">
                <a14:useLocalDpi xmlns:a14="http://schemas.microsoft.com/office/drawing/2010/main"/>
              </a:ext>
            </a:extLst>
          </a:blip>
          <a:stretch>
            <a:fillRect/>
          </a:stretch>
        </p:blipFill>
        <p:spPr bwMode="auto">
          <a:xfrm>
            <a:off x="75970" y="10217"/>
            <a:ext cx="1190855" cy="4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93" r:id="rId1"/>
    <p:sldLayoutId id="2147484694" r:id="rId2"/>
    <p:sldLayoutId id="2147484681" r:id="rId3"/>
    <p:sldLayoutId id="2147484682" r:id="rId4"/>
    <p:sldLayoutId id="2147484683" r:id="rId5"/>
    <p:sldLayoutId id="2147484684" r:id="rId6"/>
    <p:sldLayoutId id="2147484685" r:id="rId7"/>
    <p:sldLayoutId id="2147484686" r:id="rId8"/>
    <p:sldLayoutId id="2147484687" r:id="rId9"/>
    <p:sldLayoutId id="2147484688" r:id="rId10"/>
    <p:sldLayoutId id="2147484689" r:id="rId11"/>
    <p:sldLayoutId id="2147484690" r:id="rId12"/>
    <p:sldLayoutId id="2147484691" r:id="rId13"/>
    <p:sldLayoutId id="2147484692" r:id="rId14"/>
  </p:sldLayoutIdLst>
  <p:hf hdr="0" ftr="0" dt="0"/>
  <p:txStyles>
    <p:titleStyle>
      <a:lvl1pPr algn="ctr" rtl="0" eaLnBrk="0" fontAlgn="base" hangingPunct="0">
        <a:spcBef>
          <a:spcPct val="0"/>
        </a:spcBef>
        <a:spcAft>
          <a:spcPct val="0"/>
        </a:spcAft>
        <a:defRPr sz="3700">
          <a:solidFill>
            <a:schemeClr val="tx2"/>
          </a:solidFill>
          <a:latin typeface="+mj-lt"/>
          <a:ea typeface="+mj-ea"/>
          <a:cs typeface="+mj-cs"/>
        </a:defRPr>
      </a:lvl1pPr>
      <a:lvl2pPr algn="ctr" rtl="0" eaLnBrk="0" fontAlgn="base" hangingPunct="0">
        <a:spcBef>
          <a:spcPct val="0"/>
        </a:spcBef>
        <a:spcAft>
          <a:spcPct val="0"/>
        </a:spcAft>
        <a:defRPr sz="3700">
          <a:solidFill>
            <a:schemeClr val="tx2"/>
          </a:solidFill>
          <a:latin typeface="Times New Roman" pitchFamily="18" charset="0"/>
        </a:defRPr>
      </a:lvl2pPr>
      <a:lvl3pPr algn="ctr" rtl="0" eaLnBrk="0" fontAlgn="base" hangingPunct="0">
        <a:spcBef>
          <a:spcPct val="0"/>
        </a:spcBef>
        <a:spcAft>
          <a:spcPct val="0"/>
        </a:spcAft>
        <a:defRPr sz="3700">
          <a:solidFill>
            <a:schemeClr val="tx2"/>
          </a:solidFill>
          <a:latin typeface="Times New Roman" pitchFamily="18" charset="0"/>
        </a:defRPr>
      </a:lvl3pPr>
      <a:lvl4pPr algn="ctr" rtl="0" eaLnBrk="0" fontAlgn="base" hangingPunct="0">
        <a:spcBef>
          <a:spcPct val="0"/>
        </a:spcBef>
        <a:spcAft>
          <a:spcPct val="0"/>
        </a:spcAft>
        <a:defRPr sz="3700">
          <a:solidFill>
            <a:schemeClr val="tx2"/>
          </a:solidFill>
          <a:latin typeface="Times New Roman" pitchFamily="18" charset="0"/>
        </a:defRPr>
      </a:lvl4pPr>
      <a:lvl5pPr algn="ctr" rtl="0" eaLnBrk="0" fontAlgn="base" hangingPunct="0">
        <a:spcBef>
          <a:spcPct val="0"/>
        </a:spcBef>
        <a:spcAft>
          <a:spcPct val="0"/>
        </a:spcAft>
        <a:defRPr sz="3700">
          <a:solidFill>
            <a:schemeClr val="tx2"/>
          </a:solidFill>
          <a:latin typeface="Times New Roman" pitchFamily="18" charset="0"/>
        </a:defRPr>
      </a:lvl5pPr>
      <a:lvl6pPr marL="389538" algn="ctr" rtl="0" fontAlgn="base">
        <a:spcBef>
          <a:spcPct val="0"/>
        </a:spcBef>
        <a:spcAft>
          <a:spcPct val="0"/>
        </a:spcAft>
        <a:defRPr sz="3700">
          <a:solidFill>
            <a:schemeClr val="tx2"/>
          </a:solidFill>
          <a:latin typeface="Times New Roman" pitchFamily="18" charset="0"/>
        </a:defRPr>
      </a:lvl6pPr>
      <a:lvl7pPr marL="779074" algn="ctr" rtl="0" fontAlgn="base">
        <a:spcBef>
          <a:spcPct val="0"/>
        </a:spcBef>
        <a:spcAft>
          <a:spcPct val="0"/>
        </a:spcAft>
        <a:defRPr sz="3700">
          <a:solidFill>
            <a:schemeClr val="tx2"/>
          </a:solidFill>
          <a:latin typeface="Times New Roman" pitchFamily="18" charset="0"/>
        </a:defRPr>
      </a:lvl7pPr>
      <a:lvl8pPr marL="1168612" algn="ctr" rtl="0" fontAlgn="base">
        <a:spcBef>
          <a:spcPct val="0"/>
        </a:spcBef>
        <a:spcAft>
          <a:spcPct val="0"/>
        </a:spcAft>
        <a:defRPr sz="3700">
          <a:solidFill>
            <a:schemeClr val="tx2"/>
          </a:solidFill>
          <a:latin typeface="Times New Roman" pitchFamily="18" charset="0"/>
        </a:defRPr>
      </a:lvl8pPr>
      <a:lvl9pPr marL="1558149" algn="ctr" rtl="0" fontAlgn="base">
        <a:spcBef>
          <a:spcPct val="0"/>
        </a:spcBef>
        <a:spcAft>
          <a:spcPct val="0"/>
        </a:spcAft>
        <a:defRPr sz="3700">
          <a:solidFill>
            <a:schemeClr val="tx2"/>
          </a:solidFill>
          <a:latin typeface="Times New Roman" pitchFamily="18" charset="0"/>
        </a:defRPr>
      </a:lvl9pPr>
    </p:titleStyle>
    <p:bodyStyle>
      <a:lvl1pPr marL="290867" indent="-290867" algn="l" rtl="0" eaLnBrk="0" fontAlgn="base" hangingPunct="0">
        <a:spcBef>
          <a:spcPct val="20000"/>
        </a:spcBef>
        <a:spcAft>
          <a:spcPct val="0"/>
        </a:spcAft>
        <a:buChar char="•"/>
        <a:defRPr sz="2400">
          <a:solidFill>
            <a:schemeClr val="tx1"/>
          </a:solidFill>
          <a:latin typeface="+mn-lt"/>
          <a:ea typeface="+mn-ea"/>
          <a:cs typeface="+mn-cs"/>
        </a:defRPr>
      </a:lvl1pPr>
      <a:lvl2pPr marL="631790" indent="-242164" algn="l" rtl="0" eaLnBrk="0" fontAlgn="base" hangingPunct="0">
        <a:spcBef>
          <a:spcPct val="20000"/>
        </a:spcBef>
        <a:spcAft>
          <a:spcPct val="0"/>
        </a:spcAft>
        <a:buClr>
          <a:schemeClr val="tx1"/>
        </a:buClr>
        <a:buFont typeface="Wingdings" pitchFamily="2" charset="2"/>
        <a:buChar char="§"/>
        <a:defRPr sz="2000">
          <a:solidFill>
            <a:schemeClr val="tx1"/>
          </a:solidFill>
          <a:latin typeface="+mn-lt"/>
          <a:cs typeface="+mn-cs"/>
        </a:defRPr>
      </a:lvl2pPr>
      <a:lvl3pPr marL="972712" indent="-193460" algn="l" rtl="0" eaLnBrk="0" fontAlgn="base" hangingPunct="0">
        <a:spcBef>
          <a:spcPct val="20000"/>
        </a:spcBef>
        <a:spcAft>
          <a:spcPct val="0"/>
        </a:spcAft>
        <a:buClr>
          <a:schemeClr val="tx1"/>
        </a:buClr>
        <a:buFont typeface="Wingdings" pitchFamily="2" charset="2"/>
        <a:buChar char="ü"/>
        <a:defRPr sz="1900">
          <a:solidFill>
            <a:srgbClr val="993300"/>
          </a:solidFill>
          <a:latin typeface="+mn-lt"/>
          <a:cs typeface="+mn-cs"/>
        </a:defRPr>
      </a:lvl3pPr>
      <a:lvl4pPr marL="1362338" indent="-193460" algn="l" rtl="0" eaLnBrk="0" fontAlgn="base" hangingPunct="0">
        <a:spcBef>
          <a:spcPct val="20000"/>
        </a:spcBef>
        <a:spcAft>
          <a:spcPct val="0"/>
        </a:spcAft>
        <a:buBlip>
          <a:blip r:embed="rId17"/>
        </a:buBlip>
        <a:defRPr sz="1800">
          <a:solidFill>
            <a:srgbClr val="000099"/>
          </a:solidFill>
          <a:latin typeface="+mn-lt"/>
          <a:cs typeface="+mn-cs"/>
        </a:defRPr>
      </a:lvl4pPr>
      <a:lvl5pPr marL="1751964" indent="-193460" algn="l" rtl="0" eaLnBrk="0" fontAlgn="base" hangingPunct="0">
        <a:spcBef>
          <a:spcPct val="20000"/>
        </a:spcBef>
        <a:spcAft>
          <a:spcPct val="0"/>
        </a:spcAft>
        <a:buBlip>
          <a:blip r:embed="rId18"/>
        </a:buBlip>
        <a:defRPr sz="1400">
          <a:solidFill>
            <a:schemeClr val="tx1"/>
          </a:solidFill>
          <a:latin typeface="+mn-lt"/>
          <a:cs typeface="+mn-cs"/>
        </a:defRPr>
      </a:lvl5pPr>
      <a:lvl6pPr marL="2142455" indent="-194769" algn="l" rtl="0" fontAlgn="base">
        <a:spcBef>
          <a:spcPct val="20000"/>
        </a:spcBef>
        <a:spcAft>
          <a:spcPct val="0"/>
        </a:spcAft>
        <a:buBlip>
          <a:blip r:embed="rId18"/>
        </a:buBlip>
        <a:defRPr sz="1400">
          <a:solidFill>
            <a:schemeClr val="tx1"/>
          </a:solidFill>
          <a:latin typeface="+mn-lt"/>
          <a:cs typeface="+mn-cs"/>
        </a:defRPr>
      </a:lvl6pPr>
      <a:lvl7pPr marL="2531992" indent="-194769" algn="l" rtl="0" fontAlgn="base">
        <a:spcBef>
          <a:spcPct val="20000"/>
        </a:spcBef>
        <a:spcAft>
          <a:spcPct val="0"/>
        </a:spcAft>
        <a:buBlip>
          <a:blip r:embed="rId18"/>
        </a:buBlip>
        <a:defRPr sz="1400">
          <a:solidFill>
            <a:schemeClr val="tx1"/>
          </a:solidFill>
          <a:latin typeface="+mn-lt"/>
          <a:cs typeface="+mn-cs"/>
        </a:defRPr>
      </a:lvl7pPr>
      <a:lvl8pPr marL="2921529" indent="-194769" algn="l" rtl="0" fontAlgn="base">
        <a:spcBef>
          <a:spcPct val="20000"/>
        </a:spcBef>
        <a:spcAft>
          <a:spcPct val="0"/>
        </a:spcAft>
        <a:buBlip>
          <a:blip r:embed="rId18"/>
        </a:buBlip>
        <a:defRPr sz="1400">
          <a:solidFill>
            <a:schemeClr val="tx1"/>
          </a:solidFill>
          <a:latin typeface="+mn-lt"/>
          <a:cs typeface="+mn-cs"/>
        </a:defRPr>
      </a:lvl8pPr>
      <a:lvl9pPr marL="3311066" indent="-194769" algn="l" rtl="0" fontAlgn="base">
        <a:spcBef>
          <a:spcPct val="20000"/>
        </a:spcBef>
        <a:spcAft>
          <a:spcPct val="0"/>
        </a:spcAft>
        <a:buBlip>
          <a:blip r:embed="rId18"/>
        </a:buBlip>
        <a:defRPr sz="1400">
          <a:solidFill>
            <a:schemeClr val="tx1"/>
          </a:solidFill>
          <a:latin typeface="+mn-lt"/>
          <a:cs typeface="+mn-cs"/>
        </a:defRPr>
      </a:lvl9pPr>
    </p:bodyStyle>
    <p:otherStyle>
      <a:defPPr>
        <a:defRPr lang="en-US"/>
      </a:defPPr>
      <a:lvl1pPr marL="0" algn="l" defTabSz="779074" rtl="0" eaLnBrk="1" latinLnBrk="0" hangingPunct="1">
        <a:defRPr sz="1500" kern="1200">
          <a:solidFill>
            <a:schemeClr val="tx1"/>
          </a:solidFill>
          <a:latin typeface="+mn-lt"/>
          <a:ea typeface="+mn-ea"/>
          <a:cs typeface="+mn-cs"/>
        </a:defRPr>
      </a:lvl1pPr>
      <a:lvl2pPr marL="389538" algn="l" defTabSz="779074" rtl="0" eaLnBrk="1" latinLnBrk="0" hangingPunct="1">
        <a:defRPr sz="1500" kern="1200">
          <a:solidFill>
            <a:schemeClr val="tx1"/>
          </a:solidFill>
          <a:latin typeface="+mn-lt"/>
          <a:ea typeface="+mn-ea"/>
          <a:cs typeface="+mn-cs"/>
        </a:defRPr>
      </a:lvl2pPr>
      <a:lvl3pPr marL="779074" algn="l" defTabSz="779074" rtl="0" eaLnBrk="1" latinLnBrk="0" hangingPunct="1">
        <a:defRPr sz="1500" kern="1200">
          <a:solidFill>
            <a:schemeClr val="tx1"/>
          </a:solidFill>
          <a:latin typeface="+mn-lt"/>
          <a:ea typeface="+mn-ea"/>
          <a:cs typeface="+mn-cs"/>
        </a:defRPr>
      </a:lvl3pPr>
      <a:lvl4pPr marL="1168612" algn="l" defTabSz="779074" rtl="0" eaLnBrk="1" latinLnBrk="0" hangingPunct="1">
        <a:defRPr sz="1500" kern="1200">
          <a:solidFill>
            <a:schemeClr val="tx1"/>
          </a:solidFill>
          <a:latin typeface="+mn-lt"/>
          <a:ea typeface="+mn-ea"/>
          <a:cs typeface="+mn-cs"/>
        </a:defRPr>
      </a:lvl4pPr>
      <a:lvl5pPr marL="1558149" algn="l" defTabSz="779074" rtl="0" eaLnBrk="1" latinLnBrk="0" hangingPunct="1">
        <a:defRPr sz="1500" kern="1200">
          <a:solidFill>
            <a:schemeClr val="tx1"/>
          </a:solidFill>
          <a:latin typeface="+mn-lt"/>
          <a:ea typeface="+mn-ea"/>
          <a:cs typeface="+mn-cs"/>
        </a:defRPr>
      </a:lvl5pPr>
      <a:lvl6pPr marL="1947686" algn="l" defTabSz="779074" rtl="0" eaLnBrk="1" latinLnBrk="0" hangingPunct="1">
        <a:defRPr sz="1500" kern="1200">
          <a:solidFill>
            <a:schemeClr val="tx1"/>
          </a:solidFill>
          <a:latin typeface="+mn-lt"/>
          <a:ea typeface="+mn-ea"/>
          <a:cs typeface="+mn-cs"/>
        </a:defRPr>
      </a:lvl6pPr>
      <a:lvl7pPr marL="2337223" algn="l" defTabSz="779074" rtl="0" eaLnBrk="1" latinLnBrk="0" hangingPunct="1">
        <a:defRPr sz="1500" kern="1200">
          <a:solidFill>
            <a:schemeClr val="tx1"/>
          </a:solidFill>
          <a:latin typeface="+mn-lt"/>
          <a:ea typeface="+mn-ea"/>
          <a:cs typeface="+mn-cs"/>
        </a:defRPr>
      </a:lvl7pPr>
      <a:lvl8pPr marL="2726760" algn="l" defTabSz="779074" rtl="0" eaLnBrk="1" latinLnBrk="0" hangingPunct="1">
        <a:defRPr sz="1500" kern="1200">
          <a:solidFill>
            <a:schemeClr val="tx1"/>
          </a:solidFill>
          <a:latin typeface="+mn-lt"/>
          <a:ea typeface="+mn-ea"/>
          <a:cs typeface="+mn-cs"/>
        </a:defRPr>
      </a:lvl8pPr>
      <a:lvl9pPr marL="3116298" algn="l" defTabSz="779074"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pana-flat.onrender.com/"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tailwindlabs/tailwindcss-line-clamp" TargetMode="External"/><Relationship Id="rId3" Type="http://schemas.openxmlformats.org/officeDocument/2006/relationships/hyperlink" Target="https://firebase.google.com/" TargetMode="External"/><Relationship Id="rId7" Type="http://schemas.openxmlformats.org/officeDocument/2006/relationships/hyperlink" Target="https://render.com/" TargetMode="External"/><Relationship Id="rId2" Type="http://schemas.openxmlformats.org/officeDocument/2006/relationships/hyperlink" Target="http://www.mongodb.com/" TargetMode="External"/><Relationship Id="rId1" Type="http://schemas.openxmlformats.org/officeDocument/2006/relationships/slideLayout" Target="../slideLayouts/slideLayout2.xml"/><Relationship Id="rId6" Type="http://schemas.openxmlformats.org/officeDocument/2006/relationships/hyperlink" Target="https://redux-toolkit.js.org/" TargetMode="External"/><Relationship Id="rId5" Type="http://schemas.openxmlformats.org/officeDocument/2006/relationships/hyperlink" Target="https://www.javascript.com/" TargetMode="External"/><Relationship Id="rId4" Type="http://schemas.openxmlformats.org/officeDocument/2006/relationships/hyperlink" Target="https://react.dev/"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ribbble.com/shots/2880573-Thank-You/attachments/595198" TargetMode="External"/><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bwMode="auto">
          <a:xfrm>
            <a:off x="381000" y="1087483"/>
            <a:ext cx="8323385" cy="379765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77925" tIns="38963" rIns="77925" bIns="38963"/>
          <a:lstStyle/>
          <a:p>
            <a:pPr eaLnBrk="1" hangingPunct="1">
              <a:lnSpc>
                <a:spcPct val="125000"/>
              </a:lnSpc>
              <a:spcBef>
                <a:spcPts val="0"/>
              </a:spcBef>
              <a:spcAft>
                <a:spcPts val="1200"/>
              </a:spcAft>
              <a:defRPr/>
            </a:pPr>
            <a:r>
              <a:rPr lang="en-US" sz="2800" b="1" dirty="0">
                <a:solidFill>
                  <a:srgbClr val="0000CC"/>
                </a:solidFill>
                <a:latin typeface="Calibri" pitchFamily="34" charset="0"/>
                <a:cs typeface="Calibri" pitchFamily="34" charset="0"/>
              </a:rPr>
              <a:t>DISSERTATION</a:t>
            </a:r>
            <a:br>
              <a:rPr lang="en-US" sz="3200" b="1" dirty="0">
                <a:solidFill>
                  <a:schemeClr val="tx1">
                    <a:lumMod val="65000"/>
                    <a:lumOff val="35000"/>
                  </a:schemeClr>
                </a:solidFill>
                <a:cs typeface="Arial" charset="0"/>
              </a:rPr>
            </a:br>
            <a:r>
              <a:rPr lang="en-US" sz="2000" b="1" dirty="0">
                <a:solidFill>
                  <a:schemeClr val="tx1">
                    <a:lumMod val="65000"/>
                    <a:lumOff val="35000"/>
                  </a:schemeClr>
                </a:solidFill>
                <a:latin typeface="Calibri" pitchFamily="34" charset="0"/>
                <a:cs typeface="Calibri" pitchFamily="34" charset="0"/>
              </a:rPr>
              <a:t>ON</a:t>
            </a:r>
            <a:br>
              <a:rPr lang="en-US" sz="3200" b="1" dirty="0">
                <a:solidFill>
                  <a:srgbClr val="0000CC"/>
                </a:solidFill>
                <a:latin typeface="+mn-lt"/>
                <a:cs typeface="Arial" charset="0"/>
              </a:rPr>
            </a:br>
            <a:r>
              <a:rPr lang="en-US" sz="2800" b="1" dirty="0">
                <a:solidFill>
                  <a:srgbClr val="C00000"/>
                </a:solidFill>
                <a:latin typeface="+mn-lt"/>
                <a:cs typeface="Arial" charset="0"/>
              </a:rPr>
              <a:t>Real Estate Application</a:t>
            </a:r>
            <a:br>
              <a:rPr lang="en-US" sz="4400" b="1" dirty="0">
                <a:solidFill>
                  <a:srgbClr val="0000CC"/>
                </a:solidFill>
                <a:latin typeface="+mn-lt"/>
                <a:cs typeface="Arial" charset="0"/>
              </a:rPr>
            </a:br>
            <a:r>
              <a:rPr lang="en-US" sz="2000" b="1" dirty="0">
                <a:solidFill>
                  <a:schemeClr val="tx1">
                    <a:lumMod val="65000"/>
                    <a:lumOff val="35000"/>
                  </a:schemeClr>
                </a:solidFill>
                <a:latin typeface="+mn-lt"/>
                <a:cs typeface="Arial" charset="0"/>
              </a:rPr>
              <a:t>(MCA – IV SEMESTER; BATCH 2022-24)</a:t>
            </a:r>
            <a:br>
              <a:rPr lang="en-US" sz="4400" b="1" dirty="0">
                <a:solidFill>
                  <a:srgbClr val="0000CC"/>
                </a:solidFill>
                <a:latin typeface="+mn-lt"/>
                <a:cs typeface="Arial" charset="0"/>
              </a:rPr>
            </a:br>
            <a:br>
              <a:rPr lang="en-US" sz="3100" b="1" dirty="0">
                <a:solidFill>
                  <a:schemeClr val="tx1"/>
                </a:solidFill>
                <a:latin typeface="+mn-lt"/>
                <a:cs typeface="Arial" charset="0"/>
              </a:rPr>
            </a:br>
            <a:endParaRPr lang="en-US" b="1" i="1" dirty="0">
              <a:solidFill>
                <a:schemeClr val="tx1"/>
              </a:solidFill>
              <a:latin typeface="+mn-lt"/>
              <a:cs typeface="Arial" charset="0"/>
            </a:endParaRPr>
          </a:p>
        </p:txBody>
      </p:sp>
      <p:sp>
        <p:nvSpPr>
          <p:cNvPr id="4099" name="Rectangle 1"/>
          <p:cNvSpPr>
            <a:spLocks noChangeArrowheads="1"/>
          </p:cNvSpPr>
          <p:nvPr/>
        </p:nvSpPr>
        <p:spPr bwMode="auto">
          <a:xfrm>
            <a:off x="-5861" y="3779547"/>
            <a:ext cx="3828561" cy="78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Arial" charset="0"/>
                <a:ea typeface="+mn-ea"/>
                <a:cs typeface="Arial" charset="0"/>
              </a:rPr>
              <a:t>Internal Guide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CC"/>
                </a:solidFill>
                <a:effectLst/>
                <a:uLnTx/>
                <a:uFillTx/>
                <a:latin typeface="Arial" charset="0"/>
                <a:ea typeface="+mn-ea"/>
                <a:cs typeface="Arial" charset="0"/>
              </a:rPr>
              <a:t>Dr. Arpita Nagpal</a:t>
            </a:r>
            <a:br>
              <a:rPr kumimoji="0" lang="en-US" sz="1600" b="1" i="0" u="none" strike="noStrike" kern="1200" cap="none" spc="0" normalizeH="0" baseline="0" noProof="0" dirty="0">
                <a:ln>
                  <a:noFill/>
                </a:ln>
                <a:solidFill>
                  <a:srgbClr val="000099"/>
                </a:solidFill>
                <a:effectLst/>
                <a:uLnTx/>
                <a:uFillTx/>
                <a:latin typeface="Arial" charset="0"/>
                <a:ea typeface="+mn-ea"/>
                <a:cs typeface="Arial" charset="0"/>
              </a:rPr>
            </a:br>
            <a:r>
              <a:rPr kumimoji="0" lang="en-US" sz="1400" b="1" i="0" u="none" strike="noStrike" kern="1200" cap="none" spc="0" normalizeH="0" baseline="0" noProof="0" dirty="0">
                <a:ln>
                  <a:noFill/>
                </a:ln>
                <a:solidFill>
                  <a:prstClr val="black">
                    <a:lumMod val="65000"/>
                    <a:lumOff val="35000"/>
                  </a:prstClr>
                </a:solidFill>
                <a:effectLst/>
                <a:uLnTx/>
                <a:uFillTx/>
                <a:latin typeface="Arial" charset="0"/>
                <a:ea typeface="+mn-ea"/>
                <a:cs typeface="Arial" charset="0"/>
              </a:rPr>
              <a:t>(Asst. Prof., BVICAM, New Delhi)</a:t>
            </a:r>
          </a:p>
        </p:txBody>
      </p:sp>
      <p:sp>
        <p:nvSpPr>
          <p:cNvPr id="2" name="Rectangle 1"/>
          <p:cNvSpPr/>
          <p:nvPr/>
        </p:nvSpPr>
        <p:spPr>
          <a:xfrm>
            <a:off x="3532645" y="4258343"/>
            <a:ext cx="2078710" cy="615553"/>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700" b="1" i="0" u="none" strike="noStrike" kern="1200" cap="none" spc="0" normalizeH="0" baseline="0" noProof="0" dirty="0">
                <a:ln>
                  <a:noFill/>
                </a:ln>
                <a:solidFill>
                  <a:srgbClr val="F79646">
                    <a:lumMod val="75000"/>
                  </a:srgbClr>
                </a:solidFill>
                <a:effectLst/>
                <a:uLnTx/>
                <a:uFillTx/>
                <a:latin typeface="Times New Roman" pitchFamily="18" charset="0"/>
                <a:ea typeface="+mn-ea"/>
                <a:cs typeface="Arial" charset="0"/>
              </a:rPr>
              <a:t>Date of Presentation</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700" dirty="0">
                <a:solidFill>
                  <a:srgbClr val="F79646">
                    <a:lumMod val="75000"/>
                  </a:srgbClr>
                </a:solidFill>
              </a:rPr>
              <a:t>02</a:t>
            </a:r>
            <a:r>
              <a:rPr kumimoji="0" lang="en-US" sz="1700" b="1" i="0" u="none" strike="noStrike" kern="1200" cap="none" spc="0" normalizeH="0" baseline="0" noProof="0" dirty="0">
                <a:ln>
                  <a:noFill/>
                </a:ln>
                <a:solidFill>
                  <a:srgbClr val="F79646">
                    <a:lumMod val="75000"/>
                  </a:srgbClr>
                </a:solidFill>
                <a:effectLst/>
                <a:uLnTx/>
                <a:uFillTx/>
                <a:latin typeface="Times New Roman" pitchFamily="18" charset="0"/>
                <a:ea typeface="+mn-ea"/>
                <a:cs typeface="Arial" charset="0"/>
              </a:rPr>
              <a:t>-</a:t>
            </a:r>
            <a:r>
              <a:rPr lang="en-US" sz="1700" dirty="0">
                <a:solidFill>
                  <a:srgbClr val="F79646">
                    <a:lumMod val="75000"/>
                  </a:srgbClr>
                </a:solidFill>
              </a:rPr>
              <a:t>May-</a:t>
            </a:r>
            <a:r>
              <a:rPr kumimoji="0" lang="en-US" sz="1700" b="1" i="0" u="none" strike="noStrike" kern="1200" cap="none" spc="0" normalizeH="0" baseline="0" noProof="0" dirty="0">
                <a:ln>
                  <a:noFill/>
                </a:ln>
                <a:solidFill>
                  <a:srgbClr val="F79646">
                    <a:lumMod val="75000"/>
                  </a:srgbClr>
                </a:solidFill>
                <a:effectLst/>
                <a:uLnTx/>
                <a:uFillTx/>
                <a:latin typeface="Times New Roman" pitchFamily="18" charset="0"/>
                <a:ea typeface="+mn-ea"/>
                <a:cs typeface="Arial" charset="0"/>
              </a:rPr>
              <a:t>24</a:t>
            </a:r>
            <a:endParaRPr kumimoji="0" lang="en-IN" sz="1700" b="1" i="0" u="none" strike="noStrike" kern="1200" cap="none" spc="0" normalizeH="0" baseline="0" noProof="0" dirty="0">
              <a:ln>
                <a:noFill/>
              </a:ln>
              <a:solidFill>
                <a:srgbClr val="F79646">
                  <a:lumMod val="75000"/>
                </a:srgbClr>
              </a:solidFill>
              <a:effectLst/>
              <a:uLnTx/>
              <a:uFillTx/>
              <a:latin typeface="Times New Roman" pitchFamily="18" charset="0"/>
              <a:ea typeface="+mn-ea"/>
              <a:cs typeface="Arial" charset="0"/>
            </a:endParaRPr>
          </a:p>
        </p:txBody>
      </p:sp>
      <p:sp>
        <p:nvSpPr>
          <p:cNvPr id="5" name="Rectangle 1"/>
          <p:cNvSpPr>
            <a:spLocks noChangeArrowheads="1"/>
          </p:cNvSpPr>
          <p:nvPr/>
        </p:nvSpPr>
        <p:spPr bwMode="auto">
          <a:xfrm>
            <a:off x="5315439" y="3779547"/>
            <a:ext cx="3828561" cy="78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Arial" charset="0"/>
                <a:ea typeface="+mn-ea"/>
                <a:cs typeface="Arial" charset="0"/>
              </a:rPr>
              <a:t>Presentation by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CC"/>
                </a:solidFill>
                <a:effectLst/>
                <a:uLnTx/>
                <a:uFillTx/>
                <a:latin typeface="Arial" charset="0"/>
                <a:ea typeface="+mn-ea"/>
                <a:cs typeface="Arial" charset="0"/>
              </a:rPr>
              <a:t>Shubham joshi</a:t>
            </a:r>
            <a:br>
              <a:rPr kumimoji="0" lang="en-US" sz="1600" b="1" i="0" u="none" strike="noStrike" kern="1200" cap="none" spc="0" normalizeH="0" baseline="0" noProof="0" dirty="0">
                <a:ln>
                  <a:noFill/>
                </a:ln>
                <a:solidFill>
                  <a:srgbClr val="000099"/>
                </a:solidFill>
                <a:effectLst/>
                <a:uLnTx/>
                <a:uFillTx/>
                <a:latin typeface="Arial" charset="0"/>
                <a:ea typeface="+mn-ea"/>
                <a:cs typeface="Arial" charset="0"/>
              </a:rPr>
            </a:br>
            <a:r>
              <a:rPr kumimoji="0" lang="en-US" sz="1400" b="1" i="0" u="none" strike="noStrike" kern="1200" cap="none" spc="0" normalizeH="0" baseline="0" noProof="0" dirty="0">
                <a:ln>
                  <a:noFill/>
                </a:ln>
                <a:solidFill>
                  <a:prstClr val="black">
                    <a:lumMod val="65000"/>
                    <a:lumOff val="35000"/>
                  </a:prstClr>
                </a:solidFill>
                <a:effectLst/>
                <a:uLnTx/>
                <a:uFillTx/>
                <a:latin typeface="Arial" charset="0"/>
                <a:ea typeface="+mn-ea"/>
                <a:cs typeface="Arial" charset="0"/>
              </a:rPr>
              <a:t>(03811604422)</a:t>
            </a:r>
          </a:p>
        </p:txBody>
      </p:sp>
      <p:pic>
        <p:nvPicPr>
          <p:cNvPr id="1026" name="Picture 2" descr="Guru Gobind Singh Indraprastha University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1608" y="3120372"/>
            <a:ext cx="1209489" cy="106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12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54957"/>
            <a:ext cx="9626600" cy="3510643"/>
          </a:xfrm>
        </p:spPr>
        <p:txBody>
          <a:bodyPr/>
          <a:lstStyle/>
          <a:p>
            <a:pPr marL="519393" marR="236855" indent="0" algn="just">
              <a:lnSpc>
                <a:spcPct val="150000"/>
              </a:lnSpc>
              <a:spcAft>
                <a:spcPts val="65"/>
              </a:spcAft>
              <a:buNone/>
            </a:pPr>
            <a:r>
              <a:rPr lang="en-US" sz="1600" dirty="0"/>
              <a:t> </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AD2031C-CB84-B59E-D242-07D32A8DFDA3}"/>
              </a:ext>
            </a:extLst>
          </p:cNvPr>
          <p:cNvSpPr txBox="1"/>
          <p:nvPr/>
        </p:nvSpPr>
        <p:spPr>
          <a:xfrm>
            <a:off x="374650" y="1237617"/>
            <a:ext cx="8394700" cy="2345322"/>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dirty="0"/>
              <a:t>Advanced Search Functionality: Cutting-edge search features to help users find what they're looking for.  </a:t>
            </a:r>
          </a:p>
          <a:p>
            <a:pPr marL="342900" indent="-342900">
              <a:lnSpc>
                <a:spcPct val="150000"/>
              </a:lnSpc>
              <a:buFont typeface="Wingdings" panose="05000000000000000000" pitchFamily="2" charset="2"/>
              <a:buChar char="v"/>
            </a:pPr>
            <a:endParaRPr lang="en-US" dirty="0"/>
          </a:p>
          <a:p>
            <a:pPr marL="342900" indent="-342900">
              <a:lnSpc>
                <a:spcPct val="150000"/>
              </a:lnSpc>
              <a:buFont typeface="Wingdings" panose="05000000000000000000" pitchFamily="2" charset="2"/>
              <a:buChar char="v"/>
            </a:pPr>
            <a:r>
              <a:rPr lang="en-US" dirty="0"/>
              <a:t>Deployment Made Easy: Project Deployed for free using the 'render' platform.</a:t>
            </a:r>
            <a:endParaRPr lang="en-IN" dirty="0"/>
          </a:p>
        </p:txBody>
      </p:sp>
    </p:spTree>
    <p:extLst>
      <p:ext uri="{BB962C8B-B14F-4D97-AF65-F5344CB8AC3E}">
        <p14:creationId xmlns:p14="http://schemas.microsoft.com/office/powerpoint/2010/main" val="422568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277" y="2159000"/>
            <a:ext cx="7643446" cy="825500"/>
          </a:xfrm>
        </p:spPr>
        <p:txBody>
          <a:bodyPr/>
          <a:lstStyle/>
          <a:p>
            <a:pPr>
              <a:defRPr/>
            </a:pPr>
            <a:r>
              <a:rPr lang="en-US" sz="4400" b="1" i="1" dirty="0">
                <a:solidFill>
                  <a:srgbClr val="0000CC"/>
                </a:solidFill>
              </a:rPr>
              <a:t>Application Screenshots</a:t>
            </a:r>
          </a:p>
        </p:txBody>
      </p:sp>
    </p:spTree>
    <p:extLst>
      <p:ext uri="{BB962C8B-B14F-4D97-AF65-F5344CB8AC3E}">
        <p14:creationId xmlns:p14="http://schemas.microsoft.com/office/powerpoint/2010/main" val="3159148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954" y="6378"/>
            <a:ext cx="7643446" cy="498872"/>
          </a:xfrm>
        </p:spPr>
        <p:txBody>
          <a:bodyPr/>
          <a:lstStyle/>
          <a:p>
            <a:pPr>
              <a:defRPr/>
            </a:pPr>
            <a:r>
              <a:rPr lang="en-US" sz="2800" dirty="0"/>
              <a:t>Home Page</a:t>
            </a:r>
          </a:p>
        </p:txBody>
      </p:sp>
      <p:sp>
        <p:nvSpPr>
          <p:cNvPr id="3" name="Content Placeholder 2"/>
          <p:cNvSpPr>
            <a:spLocks noGrp="1"/>
          </p:cNvSpPr>
          <p:nvPr>
            <p:ph idx="1"/>
          </p:nvPr>
        </p:nvSpPr>
        <p:spPr>
          <a:xfrm>
            <a:off x="344854" y="711200"/>
            <a:ext cx="8708781" cy="3528786"/>
          </a:xfrm>
        </p:spPr>
        <p:txBody>
          <a:bodyPr/>
          <a:lstStyle/>
          <a:p>
            <a:pPr marL="0" indent="0" algn="just">
              <a:lnSpc>
                <a:spcPct val="150000"/>
              </a:lnSpc>
              <a:spcBef>
                <a:spcPts val="500"/>
              </a:spcBef>
              <a:buNone/>
              <a:defRPr/>
            </a:pPr>
            <a:r>
              <a:rPr lang="en-US" sz="2400" dirty="0"/>
              <a:t> </a:t>
            </a:r>
          </a:p>
        </p:txBody>
      </p:sp>
      <p:pic>
        <p:nvPicPr>
          <p:cNvPr id="7" name="Picture 6">
            <a:extLst>
              <a:ext uri="{FF2B5EF4-FFF2-40B4-BE49-F238E27FC236}">
                <a16:creationId xmlns:a16="http://schemas.microsoft.com/office/drawing/2014/main" id="{0BBEB071-8447-F7CE-2D6D-9D02FDD68FB7}"/>
              </a:ext>
            </a:extLst>
          </p:cNvPr>
          <p:cNvPicPr>
            <a:picLocks noChangeAspect="1"/>
          </p:cNvPicPr>
          <p:nvPr/>
        </p:nvPicPr>
        <p:blipFill rotWithShape="1">
          <a:blip r:embed="rId2"/>
          <a:srcRect l="8956" t="13827" r="11913" b="12657"/>
          <a:stretch/>
        </p:blipFill>
        <p:spPr>
          <a:xfrm>
            <a:off x="1081400" y="875187"/>
            <a:ext cx="7235687" cy="3781287"/>
          </a:xfrm>
          <a:prstGeom prst="rect">
            <a:avLst/>
          </a:prstGeom>
        </p:spPr>
      </p:pic>
    </p:spTree>
    <p:extLst>
      <p:ext uri="{BB962C8B-B14F-4D97-AF65-F5344CB8AC3E}">
        <p14:creationId xmlns:p14="http://schemas.microsoft.com/office/powerpoint/2010/main" val="348519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954" y="6378"/>
            <a:ext cx="7643446" cy="498872"/>
          </a:xfrm>
        </p:spPr>
        <p:txBody>
          <a:bodyPr/>
          <a:lstStyle/>
          <a:p>
            <a:pPr>
              <a:defRPr/>
            </a:pPr>
            <a:r>
              <a:rPr lang="en-US" sz="2800" dirty="0"/>
              <a:t>Sign Up Page</a:t>
            </a:r>
          </a:p>
        </p:txBody>
      </p:sp>
      <p:sp>
        <p:nvSpPr>
          <p:cNvPr id="3" name="Content Placeholder 2"/>
          <p:cNvSpPr>
            <a:spLocks noGrp="1"/>
          </p:cNvSpPr>
          <p:nvPr>
            <p:ph idx="1"/>
          </p:nvPr>
        </p:nvSpPr>
        <p:spPr>
          <a:xfrm>
            <a:off x="344854" y="711200"/>
            <a:ext cx="8708781" cy="3528786"/>
          </a:xfrm>
        </p:spPr>
        <p:txBody>
          <a:bodyPr/>
          <a:lstStyle/>
          <a:p>
            <a:pPr marL="0" indent="0" algn="just">
              <a:lnSpc>
                <a:spcPct val="150000"/>
              </a:lnSpc>
              <a:spcBef>
                <a:spcPts val="500"/>
              </a:spcBef>
              <a:buNone/>
              <a:defRPr/>
            </a:pPr>
            <a:r>
              <a:rPr lang="en-US" sz="2400" dirty="0"/>
              <a:t> </a:t>
            </a:r>
          </a:p>
        </p:txBody>
      </p:sp>
      <p:pic>
        <p:nvPicPr>
          <p:cNvPr id="7" name="Picture 6">
            <a:extLst>
              <a:ext uri="{FF2B5EF4-FFF2-40B4-BE49-F238E27FC236}">
                <a16:creationId xmlns:a16="http://schemas.microsoft.com/office/drawing/2014/main" id="{8F57B7C5-E739-D752-9E79-24CC937441BF}"/>
              </a:ext>
            </a:extLst>
          </p:cNvPr>
          <p:cNvPicPr>
            <a:picLocks noChangeAspect="1"/>
          </p:cNvPicPr>
          <p:nvPr/>
        </p:nvPicPr>
        <p:blipFill rotWithShape="1">
          <a:blip r:embed="rId2"/>
          <a:srcRect l="10347" r="11044" b="3996"/>
          <a:stretch/>
        </p:blipFill>
        <p:spPr>
          <a:xfrm>
            <a:off x="747422" y="796055"/>
            <a:ext cx="7187980" cy="3882735"/>
          </a:xfrm>
          <a:prstGeom prst="rect">
            <a:avLst/>
          </a:prstGeom>
        </p:spPr>
      </p:pic>
    </p:spTree>
    <p:extLst>
      <p:ext uri="{BB962C8B-B14F-4D97-AF65-F5344CB8AC3E}">
        <p14:creationId xmlns:p14="http://schemas.microsoft.com/office/powerpoint/2010/main" val="3473952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Sign In Page</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7" name="Picture 6">
            <a:extLst>
              <a:ext uri="{FF2B5EF4-FFF2-40B4-BE49-F238E27FC236}">
                <a16:creationId xmlns:a16="http://schemas.microsoft.com/office/drawing/2014/main" id="{B7142736-7392-4164-1377-1801E53151C1}"/>
              </a:ext>
            </a:extLst>
          </p:cNvPr>
          <p:cNvPicPr>
            <a:picLocks noChangeAspect="1"/>
          </p:cNvPicPr>
          <p:nvPr/>
        </p:nvPicPr>
        <p:blipFill rotWithShape="1">
          <a:blip r:embed="rId2"/>
          <a:srcRect l="11217" r="10696"/>
          <a:stretch/>
        </p:blipFill>
        <p:spPr>
          <a:xfrm>
            <a:off x="1089328" y="791193"/>
            <a:ext cx="7140272" cy="3952999"/>
          </a:xfrm>
          <a:prstGeom prst="rect">
            <a:avLst/>
          </a:prstGeom>
        </p:spPr>
      </p:pic>
    </p:spTree>
    <p:extLst>
      <p:ext uri="{BB962C8B-B14F-4D97-AF65-F5344CB8AC3E}">
        <p14:creationId xmlns:p14="http://schemas.microsoft.com/office/powerpoint/2010/main" val="2900222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Google </a:t>
            </a:r>
            <a:r>
              <a:rPr lang="en-US" sz="3400" dirty="0" err="1">
                <a:cs typeface="Times New Roman" pitchFamily="18" charset="0"/>
              </a:rPr>
              <a:t>Oauth</a:t>
            </a:r>
            <a:r>
              <a:rPr lang="en-US" sz="3400" dirty="0">
                <a:cs typeface="Times New Roman" pitchFamily="18" charset="0"/>
              </a:rPr>
              <a:t> Authentication</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10" name="Picture 9">
            <a:extLst>
              <a:ext uri="{FF2B5EF4-FFF2-40B4-BE49-F238E27FC236}">
                <a16:creationId xmlns:a16="http://schemas.microsoft.com/office/drawing/2014/main" id="{0E551C70-35D2-681C-B73F-E191FFBF3B39}"/>
              </a:ext>
            </a:extLst>
          </p:cNvPr>
          <p:cNvPicPr>
            <a:picLocks noChangeAspect="1"/>
          </p:cNvPicPr>
          <p:nvPr/>
        </p:nvPicPr>
        <p:blipFill rotWithShape="1">
          <a:blip r:embed="rId2"/>
          <a:srcRect t="-1753" b="-1"/>
          <a:stretch/>
        </p:blipFill>
        <p:spPr>
          <a:xfrm>
            <a:off x="566332" y="735051"/>
            <a:ext cx="8062624" cy="3890353"/>
          </a:xfrm>
          <a:prstGeom prst="rect">
            <a:avLst/>
          </a:prstGeom>
        </p:spPr>
      </p:pic>
    </p:spTree>
    <p:extLst>
      <p:ext uri="{BB962C8B-B14F-4D97-AF65-F5344CB8AC3E}">
        <p14:creationId xmlns:p14="http://schemas.microsoft.com/office/powerpoint/2010/main" val="2140568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Profile Page</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5" name="Picture 4">
            <a:extLst>
              <a:ext uri="{FF2B5EF4-FFF2-40B4-BE49-F238E27FC236}">
                <a16:creationId xmlns:a16="http://schemas.microsoft.com/office/drawing/2014/main" id="{ABBEE2F0-CB8F-AEAB-46E0-35451B61881F}"/>
              </a:ext>
            </a:extLst>
          </p:cNvPr>
          <p:cNvPicPr>
            <a:picLocks noChangeAspect="1"/>
          </p:cNvPicPr>
          <p:nvPr/>
        </p:nvPicPr>
        <p:blipFill rotWithShape="1">
          <a:blip r:embed="rId2"/>
          <a:srcRect l="19218" t="9823" r="23130" b="4973"/>
          <a:stretch/>
        </p:blipFill>
        <p:spPr>
          <a:xfrm>
            <a:off x="1995777" y="711980"/>
            <a:ext cx="4945711" cy="4111425"/>
          </a:xfrm>
          <a:prstGeom prst="rect">
            <a:avLst/>
          </a:prstGeom>
        </p:spPr>
      </p:pic>
    </p:spTree>
    <p:extLst>
      <p:ext uri="{BB962C8B-B14F-4D97-AF65-F5344CB8AC3E}">
        <p14:creationId xmlns:p14="http://schemas.microsoft.com/office/powerpoint/2010/main" val="2014402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Profile Page</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6" name="Picture 5">
            <a:extLst>
              <a:ext uri="{FF2B5EF4-FFF2-40B4-BE49-F238E27FC236}">
                <a16:creationId xmlns:a16="http://schemas.microsoft.com/office/drawing/2014/main" id="{15E2A502-3FBA-E16D-64B4-515EB20102DA}"/>
              </a:ext>
            </a:extLst>
          </p:cNvPr>
          <p:cNvPicPr>
            <a:picLocks noChangeAspect="1"/>
          </p:cNvPicPr>
          <p:nvPr/>
        </p:nvPicPr>
        <p:blipFill>
          <a:blip r:embed="rId2"/>
          <a:stretch>
            <a:fillRect/>
          </a:stretch>
        </p:blipFill>
        <p:spPr>
          <a:xfrm>
            <a:off x="1137036" y="835525"/>
            <a:ext cx="6869928" cy="3864335"/>
          </a:xfrm>
          <a:prstGeom prst="rect">
            <a:avLst/>
          </a:prstGeom>
        </p:spPr>
      </p:pic>
    </p:spTree>
    <p:extLst>
      <p:ext uri="{BB962C8B-B14F-4D97-AF65-F5344CB8AC3E}">
        <p14:creationId xmlns:p14="http://schemas.microsoft.com/office/powerpoint/2010/main" val="137518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Show Listing</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5" name="Picture 4">
            <a:extLst>
              <a:ext uri="{FF2B5EF4-FFF2-40B4-BE49-F238E27FC236}">
                <a16:creationId xmlns:a16="http://schemas.microsoft.com/office/drawing/2014/main" id="{99466ED5-4ADD-B9F1-A4DE-55CE8F2E356A}"/>
              </a:ext>
            </a:extLst>
          </p:cNvPr>
          <p:cNvPicPr>
            <a:picLocks noChangeAspect="1"/>
          </p:cNvPicPr>
          <p:nvPr/>
        </p:nvPicPr>
        <p:blipFill>
          <a:blip r:embed="rId2"/>
          <a:stretch>
            <a:fillRect/>
          </a:stretch>
        </p:blipFill>
        <p:spPr>
          <a:xfrm>
            <a:off x="1922136" y="776304"/>
            <a:ext cx="5090915" cy="3982777"/>
          </a:xfrm>
          <a:prstGeom prst="rect">
            <a:avLst/>
          </a:prstGeom>
        </p:spPr>
      </p:pic>
    </p:spTree>
    <p:extLst>
      <p:ext uri="{BB962C8B-B14F-4D97-AF65-F5344CB8AC3E}">
        <p14:creationId xmlns:p14="http://schemas.microsoft.com/office/powerpoint/2010/main" val="3063257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User Listing  </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6" name="Picture 5">
            <a:extLst>
              <a:ext uri="{FF2B5EF4-FFF2-40B4-BE49-F238E27FC236}">
                <a16:creationId xmlns:a16="http://schemas.microsoft.com/office/drawing/2014/main" id="{235802B9-E91D-005E-CF0A-EF2D44BE02C8}"/>
              </a:ext>
            </a:extLst>
          </p:cNvPr>
          <p:cNvPicPr>
            <a:picLocks noChangeAspect="1"/>
          </p:cNvPicPr>
          <p:nvPr/>
        </p:nvPicPr>
        <p:blipFill>
          <a:blip r:embed="rId2"/>
          <a:stretch>
            <a:fillRect/>
          </a:stretch>
        </p:blipFill>
        <p:spPr>
          <a:xfrm>
            <a:off x="1367624" y="812447"/>
            <a:ext cx="6563776" cy="3848497"/>
          </a:xfrm>
          <a:prstGeom prst="rect">
            <a:avLst/>
          </a:prstGeom>
        </p:spPr>
      </p:pic>
    </p:spTree>
    <p:extLst>
      <p:ext uri="{BB962C8B-B14F-4D97-AF65-F5344CB8AC3E}">
        <p14:creationId xmlns:p14="http://schemas.microsoft.com/office/powerpoint/2010/main" val="3105715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cs typeface="Times New Roman" pitchFamily="18" charset="0"/>
              </a:rPr>
              <a:t>Contents</a:t>
            </a:r>
            <a:endParaRPr lang="en-US" sz="3400" dirty="0"/>
          </a:p>
        </p:txBody>
      </p:sp>
      <p:sp>
        <p:nvSpPr>
          <p:cNvPr id="3" name="Content Placeholder 2"/>
          <p:cNvSpPr>
            <a:spLocks noGrp="1"/>
          </p:cNvSpPr>
          <p:nvPr>
            <p:ph idx="1"/>
          </p:nvPr>
        </p:nvSpPr>
        <p:spPr>
          <a:xfrm>
            <a:off x="359017" y="256578"/>
            <a:ext cx="8708781" cy="4239986"/>
          </a:xfrm>
        </p:spPr>
        <p:txBody>
          <a:bodyPr/>
          <a:lstStyle/>
          <a:p>
            <a:pPr marL="0" indent="0" algn="just">
              <a:lnSpc>
                <a:spcPct val="110000"/>
              </a:lnSpc>
              <a:spcBef>
                <a:spcPts val="500"/>
              </a:spcBef>
              <a:buNone/>
              <a:defRPr/>
            </a:pPr>
            <a:endParaRPr lang="en-US" sz="2400" dirty="0"/>
          </a:p>
          <a:p>
            <a:pPr algn="just">
              <a:lnSpc>
                <a:spcPct val="150000"/>
              </a:lnSpc>
              <a:spcBef>
                <a:spcPts val="500"/>
              </a:spcBef>
              <a:defRPr/>
            </a:pPr>
            <a:r>
              <a:rPr lang="en-US" b="1" dirty="0"/>
              <a:t>Project Overview</a:t>
            </a:r>
          </a:p>
          <a:p>
            <a:pPr algn="just">
              <a:lnSpc>
                <a:spcPct val="150000"/>
              </a:lnSpc>
              <a:spcBef>
                <a:spcPts val="500"/>
              </a:spcBef>
              <a:defRPr/>
            </a:pPr>
            <a:r>
              <a:rPr lang="en-US" b="1" dirty="0"/>
              <a:t>Problem Statement</a:t>
            </a:r>
          </a:p>
          <a:p>
            <a:pPr algn="just">
              <a:lnSpc>
                <a:spcPct val="150000"/>
              </a:lnSpc>
              <a:spcBef>
                <a:spcPts val="500"/>
              </a:spcBef>
              <a:defRPr/>
            </a:pPr>
            <a:r>
              <a:rPr lang="en-US" b="1" dirty="0"/>
              <a:t>Project Description </a:t>
            </a:r>
          </a:p>
          <a:p>
            <a:pPr algn="just">
              <a:lnSpc>
                <a:spcPct val="150000"/>
              </a:lnSpc>
              <a:spcBef>
                <a:spcPts val="500"/>
              </a:spcBef>
              <a:defRPr/>
            </a:pPr>
            <a:r>
              <a:rPr lang="en-US" b="1" dirty="0"/>
              <a:t>Project Comparison: a comparison study of websites</a:t>
            </a:r>
          </a:p>
          <a:p>
            <a:pPr algn="just">
              <a:lnSpc>
                <a:spcPct val="150000"/>
              </a:lnSpc>
              <a:spcBef>
                <a:spcPts val="500"/>
              </a:spcBef>
              <a:defRPr/>
            </a:pPr>
            <a:r>
              <a:rPr lang="en-US" b="1" dirty="0"/>
              <a:t>Application Screenshots</a:t>
            </a:r>
          </a:p>
          <a:p>
            <a:pPr algn="just">
              <a:lnSpc>
                <a:spcPct val="150000"/>
              </a:lnSpc>
              <a:spcBef>
                <a:spcPts val="500"/>
              </a:spcBef>
              <a:defRPr/>
            </a:pPr>
            <a:r>
              <a:rPr lang="en-US" b="1" dirty="0"/>
              <a:t>Testing of the project</a:t>
            </a:r>
          </a:p>
          <a:p>
            <a:pPr algn="just">
              <a:lnSpc>
                <a:spcPct val="150000"/>
              </a:lnSpc>
              <a:spcBef>
                <a:spcPts val="500"/>
              </a:spcBef>
              <a:defRPr/>
            </a:pPr>
            <a:r>
              <a:rPr lang="en-US" b="1" dirty="0"/>
              <a:t>Features under progress and Conclusion</a:t>
            </a:r>
          </a:p>
          <a:p>
            <a:pPr marL="0" indent="0" algn="just">
              <a:lnSpc>
                <a:spcPct val="150000"/>
              </a:lnSpc>
              <a:spcBef>
                <a:spcPts val="500"/>
              </a:spcBef>
              <a:buNone/>
              <a:defRPr/>
            </a:pPr>
            <a:endParaRPr lang="en-US" sz="2800" b="1" dirty="0"/>
          </a:p>
        </p:txBody>
      </p:sp>
    </p:spTree>
    <p:extLst>
      <p:ext uri="{BB962C8B-B14F-4D97-AF65-F5344CB8AC3E}">
        <p14:creationId xmlns:p14="http://schemas.microsoft.com/office/powerpoint/2010/main" val="285586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User Listing  </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5" name="Picture 4">
            <a:extLst>
              <a:ext uri="{FF2B5EF4-FFF2-40B4-BE49-F238E27FC236}">
                <a16:creationId xmlns:a16="http://schemas.microsoft.com/office/drawing/2014/main" id="{624003B3-DC73-DC62-500F-1829CC199FE1}"/>
              </a:ext>
            </a:extLst>
          </p:cNvPr>
          <p:cNvPicPr>
            <a:picLocks noChangeAspect="1"/>
          </p:cNvPicPr>
          <p:nvPr/>
        </p:nvPicPr>
        <p:blipFill rotWithShape="1">
          <a:blip r:embed="rId2"/>
          <a:srcRect l="1507" t="52715" r="51717"/>
          <a:stretch/>
        </p:blipFill>
        <p:spPr>
          <a:xfrm>
            <a:off x="4495895" y="1113183"/>
            <a:ext cx="4118775" cy="3061251"/>
          </a:xfrm>
          <a:prstGeom prst="rect">
            <a:avLst/>
          </a:prstGeom>
        </p:spPr>
      </p:pic>
      <p:pic>
        <p:nvPicPr>
          <p:cNvPr id="8" name="Picture 7">
            <a:extLst>
              <a:ext uri="{FF2B5EF4-FFF2-40B4-BE49-F238E27FC236}">
                <a16:creationId xmlns:a16="http://schemas.microsoft.com/office/drawing/2014/main" id="{F2E82540-0519-E2A6-B7B6-6A2490568135}"/>
              </a:ext>
            </a:extLst>
          </p:cNvPr>
          <p:cNvPicPr>
            <a:picLocks noChangeAspect="1"/>
          </p:cNvPicPr>
          <p:nvPr/>
        </p:nvPicPr>
        <p:blipFill>
          <a:blip r:embed="rId3"/>
          <a:stretch>
            <a:fillRect/>
          </a:stretch>
        </p:blipFill>
        <p:spPr>
          <a:xfrm>
            <a:off x="191966" y="1141278"/>
            <a:ext cx="3823444" cy="3121920"/>
          </a:xfrm>
          <a:prstGeom prst="rect">
            <a:avLst/>
          </a:prstGeom>
        </p:spPr>
      </p:pic>
    </p:spTree>
    <p:extLst>
      <p:ext uri="{BB962C8B-B14F-4D97-AF65-F5344CB8AC3E}">
        <p14:creationId xmlns:p14="http://schemas.microsoft.com/office/powerpoint/2010/main" val="174211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  </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5" name="Picture 4">
            <a:extLst>
              <a:ext uri="{FF2B5EF4-FFF2-40B4-BE49-F238E27FC236}">
                <a16:creationId xmlns:a16="http://schemas.microsoft.com/office/drawing/2014/main" id="{22C5D8CE-16AC-1E95-A8C9-C773C45E55C3}"/>
              </a:ext>
            </a:extLst>
          </p:cNvPr>
          <p:cNvPicPr>
            <a:picLocks noChangeAspect="1"/>
          </p:cNvPicPr>
          <p:nvPr/>
        </p:nvPicPr>
        <p:blipFill>
          <a:blip r:embed="rId2"/>
          <a:stretch>
            <a:fillRect/>
          </a:stretch>
        </p:blipFill>
        <p:spPr>
          <a:xfrm>
            <a:off x="243254" y="764000"/>
            <a:ext cx="8474927" cy="4007385"/>
          </a:xfrm>
          <a:prstGeom prst="rect">
            <a:avLst/>
          </a:prstGeom>
        </p:spPr>
      </p:pic>
    </p:spTree>
    <p:extLst>
      <p:ext uri="{BB962C8B-B14F-4D97-AF65-F5344CB8AC3E}">
        <p14:creationId xmlns:p14="http://schemas.microsoft.com/office/powerpoint/2010/main" val="2717483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Search Functionality  </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5" name="Picture 4">
            <a:extLst>
              <a:ext uri="{FF2B5EF4-FFF2-40B4-BE49-F238E27FC236}">
                <a16:creationId xmlns:a16="http://schemas.microsoft.com/office/drawing/2014/main" id="{854B1CB9-DB4D-BFE6-7793-8357BC157C5B}"/>
              </a:ext>
            </a:extLst>
          </p:cNvPr>
          <p:cNvPicPr>
            <a:picLocks noChangeAspect="1"/>
          </p:cNvPicPr>
          <p:nvPr/>
        </p:nvPicPr>
        <p:blipFill rotWithShape="1">
          <a:blip r:embed="rId2"/>
          <a:srcRect b="6145"/>
          <a:stretch/>
        </p:blipFill>
        <p:spPr>
          <a:xfrm>
            <a:off x="811033" y="785448"/>
            <a:ext cx="7728668" cy="3850162"/>
          </a:xfrm>
          <a:prstGeom prst="rect">
            <a:avLst/>
          </a:prstGeom>
        </p:spPr>
      </p:pic>
    </p:spTree>
    <p:extLst>
      <p:ext uri="{BB962C8B-B14F-4D97-AF65-F5344CB8AC3E}">
        <p14:creationId xmlns:p14="http://schemas.microsoft.com/office/powerpoint/2010/main" val="4246072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Contacting owner  </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6" name="Picture 5">
            <a:extLst>
              <a:ext uri="{FF2B5EF4-FFF2-40B4-BE49-F238E27FC236}">
                <a16:creationId xmlns:a16="http://schemas.microsoft.com/office/drawing/2014/main" id="{F1FE2796-DD3D-4AFD-2C80-51B7EAFA68F7}"/>
              </a:ext>
            </a:extLst>
          </p:cNvPr>
          <p:cNvPicPr>
            <a:picLocks noChangeAspect="1"/>
          </p:cNvPicPr>
          <p:nvPr/>
        </p:nvPicPr>
        <p:blipFill rotWithShape="1">
          <a:blip r:embed="rId2"/>
          <a:srcRect l="16084" t="11874" r="10696"/>
          <a:stretch/>
        </p:blipFill>
        <p:spPr>
          <a:xfrm>
            <a:off x="191965" y="890546"/>
            <a:ext cx="3895005" cy="3832529"/>
          </a:xfrm>
          <a:prstGeom prst="rect">
            <a:avLst/>
          </a:prstGeom>
        </p:spPr>
      </p:pic>
      <p:pic>
        <p:nvPicPr>
          <p:cNvPr id="10" name="Picture 9">
            <a:extLst>
              <a:ext uri="{FF2B5EF4-FFF2-40B4-BE49-F238E27FC236}">
                <a16:creationId xmlns:a16="http://schemas.microsoft.com/office/drawing/2014/main" id="{8A3575F8-DE03-81F1-1286-227F6D49E57A}"/>
              </a:ext>
            </a:extLst>
          </p:cNvPr>
          <p:cNvPicPr>
            <a:picLocks noChangeAspect="1"/>
          </p:cNvPicPr>
          <p:nvPr/>
        </p:nvPicPr>
        <p:blipFill>
          <a:blip r:embed="rId3"/>
          <a:stretch>
            <a:fillRect/>
          </a:stretch>
        </p:blipFill>
        <p:spPr>
          <a:xfrm>
            <a:off x="4448359" y="890545"/>
            <a:ext cx="4554965" cy="3832529"/>
          </a:xfrm>
          <a:prstGeom prst="rect">
            <a:avLst/>
          </a:prstGeom>
        </p:spPr>
      </p:pic>
    </p:spTree>
    <p:extLst>
      <p:ext uri="{BB962C8B-B14F-4D97-AF65-F5344CB8AC3E}">
        <p14:creationId xmlns:p14="http://schemas.microsoft.com/office/powerpoint/2010/main" val="229354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Contacting owner  </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5" name="Picture 4">
            <a:extLst>
              <a:ext uri="{FF2B5EF4-FFF2-40B4-BE49-F238E27FC236}">
                <a16:creationId xmlns:a16="http://schemas.microsoft.com/office/drawing/2014/main" id="{16F66564-3463-B1C3-2BF4-513EC3E4934B}"/>
              </a:ext>
            </a:extLst>
          </p:cNvPr>
          <p:cNvPicPr>
            <a:picLocks noChangeAspect="1"/>
          </p:cNvPicPr>
          <p:nvPr/>
        </p:nvPicPr>
        <p:blipFill rotWithShape="1">
          <a:blip r:embed="rId2"/>
          <a:srcRect b="4974"/>
          <a:stretch/>
        </p:blipFill>
        <p:spPr>
          <a:xfrm>
            <a:off x="840652" y="759491"/>
            <a:ext cx="7513983" cy="4016403"/>
          </a:xfrm>
          <a:prstGeom prst="rect">
            <a:avLst/>
          </a:prstGeom>
        </p:spPr>
      </p:pic>
    </p:spTree>
    <p:extLst>
      <p:ext uri="{BB962C8B-B14F-4D97-AF65-F5344CB8AC3E}">
        <p14:creationId xmlns:p14="http://schemas.microsoft.com/office/powerpoint/2010/main" val="48018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Deployed using Render  </a:t>
            </a:r>
            <a:br>
              <a:rPr lang="en-US" sz="3400" dirty="0">
                <a:cs typeface="Times New Roman" pitchFamily="18" charset="0"/>
              </a:rPr>
            </a:b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pic>
        <p:nvPicPr>
          <p:cNvPr id="6" name="Picture 5">
            <a:extLst>
              <a:ext uri="{FF2B5EF4-FFF2-40B4-BE49-F238E27FC236}">
                <a16:creationId xmlns:a16="http://schemas.microsoft.com/office/drawing/2014/main" id="{1BA164C2-69F4-D982-98EE-5233607CD809}"/>
              </a:ext>
            </a:extLst>
          </p:cNvPr>
          <p:cNvPicPr>
            <a:picLocks noChangeAspect="1"/>
          </p:cNvPicPr>
          <p:nvPr/>
        </p:nvPicPr>
        <p:blipFill>
          <a:blip r:embed="rId2"/>
          <a:stretch>
            <a:fillRect/>
          </a:stretch>
        </p:blipFill>
        <p:spPr>
          <a:xfrm>
            <a:off x="548640" y="988567"/>
            <a:ext cx="7919499" cy="2334650"/>
          </a:xfrm>
          <a:prstGeom prst="rect">
            <a:avLst/>
          </a:prstGeom>
        </p:spPr>
      </p:pic>
      <p:sp>
        <p:nvSpPr>
          <p:cNvPr id="8" name="TextBox 7">
            <a:extLst>
              <a:ext uri="{FF2B5EF4-FFF2-40B4-BE49-F238E27FC236}">
                <a16:creationId xmlns:a16="http://schemas.microsoft.com/office/drawing/2014/main" id="{23EAAB0D-79E3-BA97-7228-C8C6464D4F7A}"/>
              </a:ext>
            </a:extLst>
          </p:cNvPr>
          <p:cNvSpPr txBox="1"/>
          <p:nvPr/>
        </p:nvSpPr>
        <p:spPr>
          <a:xfrm>
            <a:off x="681824" y="3800990"/>
            <a:ext cx="4575974" cy="707886"/>
          </a:xfrm>
          <a:prstGeom prst="rect">
            <a:avLst/>
          </a:prstGeom>
          <a:noFill/>
        </p:spPr>
        <p:txBody>
          <a:bodyPr wrap="square">
            <a:spAutoFit/>
          </a:bodyPr>
          <a:lstStyle/>
          <a:p>
            <a:r>
              <a:rPr lang="en-IN" dirty="0">
                <a:hlinkClick r:id="rId3"/>
              </a:rPr>
              <a:t>https://apana-flat.onrender.com</a:t>
            </a:r>
            <a:endParaRPr lang="en-IN" dirty="0"/>
          </a:p>
          <a:p>
            <a:endParaRPr lang="en-IN" dirty="0"/>
          </a:p>
        </p:txBody>
      </p:sp>
    </p:spTree>
    <p:extLst>
      <p:ext uri="{BB962C8B-B14F-4D97-AF65-F5344CB8AC3E}">
        <p14:creationId xmlns:p14="http://schemas.microsoft.com/office/powerpoint/2010/main" val="211566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Testing of the Project</a:t>
            </a:r>
            <a:endParaRPr lang="en-IN" sz="3400" dirty="0"/>
          </a:p>
        </p:txBody>
      </p:sp>
      <p:graphicFrame>
        <p:nvGraphicFramePr>
          <p:cNvPr id="5" name="Table 4"/>
          <p:cNvGraphicFramePr>
            <a:graphicFrameLocks noGrp="1"/>
          </p:cNvGraphicFramePr>
          <p:nvPr>
            <p:extLst>
              <p:ext uri="{D42A27DB-BD31-4B8C-83A1-F6EECF244321}">
                <p14:modId xmlns:p14="http://schemas.microsoft.com/office/powerpoint/2010/main" val="1855074040"/>
              </p:ext>
            </p:extLst>
          </p:nvPr>
        </p:nvGraphicFramePr>
        <p:xfrm>
          <a:off x="370254" y="760810"/>
          <a:ext cx="8430846" cy="2812934"/>
        </p:xfrm>
        <a:graphic>
          <a:graphicData uri="http://schemas.openxmlformats.org/drawingml/2006/table">
            <a:tbl>
              <a:tblPr firstRow="1" firstCol="1" bandRow="1"/>
              <a:tblGrid>
                <a:gridCol w="515898">
                  <a:extLst>
                    <a:ext uri="{9D8B030D-6E8A-4147-A177-3AD203B41FA5}">
                      <a16:colId xmlns:a16="http://schemas.microsoft.com/office/drawing/2014/main" val="20000"/>
                    </a:ext>
                  </a:extLst>
                </a:gridCol>
                <a:gridCol w="1954978">
                  <a:extLst>
                    <a:ext uri="{9D8B030D-6E8A-4147-A177-3AD203B41FA5}">
                      <a16:colId xmlns:a16="http://schemas.microsoft.com/office/drawing/2014/main" val="20001"/>
                    </a:ext>
                  </a:extLst>
                </a:gridCol>
                <a:gridCol w="1780523">
                  <a:extLst>
                    <a:ext uri="{9D8B030D-6E8A-4147-A177-3AD203B41FA5}">
                      <a16:colId xmlns:a16="http://schemas.microsoft.com/office/drawing/2014/main" val="20002"/>
                    </a:ext>
                  </a:extLst>
                </a:gridCol>
                <a:gridCol w="1124792">
                  <a:extLst>
                    <a:ext uri="{9D8B030D-6E8A-4147-A177-3AD203B41FA5}">
                      <a16:colId xmlns:a16="http://schemas.microsoft.com/office/drawing/2014/main" val="20003"/>
                    </a:ext>
                  </a:extLst>
                </a:gridCol>
                <a:gridCol w="1357624">
                  <a:extLst>
                    <a:ext uri="{9D8B030D-6E8A-4147-A177-3AD203B41FA5}">
                      <a16:colId xmlns:a16="http://schemas.microsoft.com/office/drawing/2014/main" val="20004"/>
                    </a:ext>
                  </a:extLst>
                </a:gridCol>
                <a:gridCol w="847232">
                  <a:extLst>
                    <a:ext uri="{9D8B030D-6E8A-4147-A177-3AD203B41FA5}">
                      <a16:colId xmlns:a16="http://schemas.microsoft.com/office/drawing/2014/main" val="20005"/>
                    </a:ext>
                  </a:extLst>
                </a:gridCol>
                <a:gridCol w="849799">
                  <a:extLst>
                    <a:ext uri="{9D8B030D-6E8A-4147-A177-3AD203B41FA5}">
                      <a16:colId xmlns:a16="http://schemas.microsoft.com/office/drawing/2014/main" val="20006"/>
                    </a:ext>
                  </a:extLst>
                </a:gridCol>
              </a:tblGrid>
              <a:tr h="251539">
                <a:tc rowSpan="2">
                  <a:txBody>
                    <a:bodyPr/>
                    <a:lstStyle/>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Id</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rowSpan="2">
                  <a:txBody>
                    <a:bodyPr/>
                    <a:lstStyle/>
                    <a:p>
                      <a:pPr marL="5080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Test Case</a:t>
                      </a:r>
                      <a:endParaRPr lang="en-IN" sz="1300" dirty="0">
                        <a:effectLst/>
                        <a:latin typeface="Calibri" pitchFamily="34" charset="0"/>
                        <a:ea typeface="Times New Roman"/>
                        <a:cs typeface="Calibri" pitchFamily="34" charset="0"/>
                      </a:endParaRPr>
                    </a:p>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Description</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rowSpan="2">
                  <a:txBody>
                    <a:bodyPr/>
                    <a:lstStyle/>
                    <a:p>
                      <a:pPr marL="5080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Test Case</a:t>
                      </a:r>
                      <a:endParaRPr lang="en-IN" sz="1300" dirty="0">
                        <a:effectLst/>
                        <a:latin typeface="Calibri" pitchFamily="34" charset="0"/>
                        <a:ea typeface="Times New Roman"/>
                        <a:cs typeface="Calibri" pitchFamily="34" charset="0"/>
                      </a:endParaRPr>
                    </a:p>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Input</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gridSpan="2">
                  <a:txBody>
                    <a:bodyPr/>
                    <a:lstStyle/>
                    <a:p>
                      <a:pPr marL="0" marR="0" algn="ctr">
                        <a:lnSpc>
                          <a:spcPct val="125000"/>
                        </a:lnSpc>
                        <a:spcBef>
                          <a:spcPts val="0"/>
                        </a:spcBef>
                        <a:spcAft>
                          <a:spcPts val="0"/>
                        </a:spcAft>
                      </a:pPr>
                      <a:r>
                        <a:rPr lang="en-IN" sz="1300" b="1">
                          <a:effectLst/>
                          <a:latin typeface="Calibri" pitchFamily="34" charset="0"/>
                          <a:ea typeface="Times New Roman"/>
                          <a:cs typeface="Calibri" pitchFamily="34" charset="0"/>
                        </a:rPr>
                        <a:t>Test Results</a:t>
                      </a:r>
                      <a:endParaRPr lang="en-IN" sz="130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hMerge="1">
                  <a:txBody>
                    <a:bodyPr/>
                    <a:lstStyle/>
                    <a:p>
                      <a:endParaRPr lang="en-IN"/>
                    </a:p>
                  </a:txBody>
                  <a:tcPr/>
                </a:tc>
                <a:tc rowSpan="2">
                  <a:txBody>
                    <a:bodyPr/>
                    <a:lstStyle/>
                    <a:p>
                      <a:pPr marL="0" marR="0" algn="ctr">
                        <a:lnSpc>
                          <a:spcPct val="125000"/>
                        </a:lnSpc>
                        <a:spcBef>
                          <a:spcPts val="0"/>
                        </a:spcBef>
                        <a:spcAft>
                          <a:spcPts val="0"/>
                        </a:spcAft>
                      </a:pPr>
                      <a:r>
                        <a:rPr lang="en-IN" sz="1300" b="1">
                          <a:effectLst/>
                          <a:latin typeface="Calibri" pitchFamily="34" charset="0"/>
                          <a:ea typeface="Times New Roman"/>
                          <a:cs typeface="Calibri" pitchFamily="34" charset="0"/>
                        </a:rPr>
                        <a:t>Status</a:t>
                      </a:r>
                      <a:endParaRPr lang="en-IN" sz="130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rowSpan="2">
                  <a:txBody>
                    <a:bodyPr/>
                    <a:lstStyle/>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Corrective</a:t>
                      </a:r>
                      <a:endParaRPr lang="en-IN" sz="1300" dirty="0">
                        <a:effectLst/>
                        <a:latin typeface="Calibri" pitchFamily="34" charset="0"/>
                        <a:ea typeface="Times New Roman"/>
                        <a:cs typeface="Calibri" pitchFamily="34" charset="0"/>
                      </a:endParaRPr>
                    </a:p>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Measure</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extLst>
                  <a:ext uri="{0D108BD9-81ED-4DB2-BD59-A6C34878D82A}">
                    <a16:rowId xmlns:a16="http://schemas.microsoft.com/office/drawing/2014/main" val="10000"/>
                  </a:ext>
                </a:extLst>
              </a:tr>
              <a:tr h="25153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Expected</a:t>
                      </a:r>
                      <a:endParaRPr lang="en-IN" sz="1300" dirty="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a:txBody>
                    <a:bodyPr/>
                    <a:lstStyle/>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Actual</a:t>
                      </a:r>
                      <a:endParaRPr lang="en-IN" sz="1300" dirty="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001"/>
                  </a:ext>
                </a:extLst>
              </a:tr>
              <a:tr h="884868">
                <a:tc>
                  <a:txBody>
                    <a:bodyPr/>
                    <a:lstStyle/>
                    <a:p>
                      <a:pPr marL="0" marR="0" lvl="0" indent="0" algn="ctr">
                        <a:lnSpc>
                          <a:spcPct val="125000"/>
                        </a:lnSpc>
                        <a:spcBef>
                          <a:spcPts val="0"/>
                        </a:spcBef>
                        <a:spcAft>
                          <a:spcPts val="0"/>
                        </a:spcAft>
                        <a:buFont typeface="+mj-lt"/>
                        <a:buNone/>
                      </a:pPr>
                      <a:r>
                        <a:rPr lang="en-IN" sz="1300" b="1" dirty="0">
                          <a:effectLst/>
                          <a:latin typeface="Calibri" pitchFamily="34" charset="0"/>
                          <a:ea typeface="Times New Roman"/>
                          <a:cs typeface="Calibri" pitchFamily="34" charset="0"/>
                        </a:rPr>
                        <a:t>1 </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Admin can successfully create/delete the listing</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No input </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listing is created successfully</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25000"/>
                        </a:lnSpc>
                        <a:spcBef>
                          <a:spcPts val="0"/>
                        </a:spcBef>
                        <a:spcAft>
                          <a:spcPts val="0"/>
                        </a:spcAft>
                        <a:tabLst>
                          <a:tab pos="0" algn="l"/>
                        </a:tabLst>
                      </a:pPr>
                      <a:r>
                        <a:rPr lang="en-IN" sz="1300" dirty="0">
                          <a:effectLst/>
                          <a:latin typeface="Calibri" pitchFamily="34" charset="0"/>
                          <a:ea typeface="Times New Roman"/>
                          <a:cs typeface="Calibri" pitchFamily="34" charset="0"/>
                        </a:rPr>
                        <a:t>listing is created</a:t>
                      </a:r>
                    </a:p>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successfully</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Pass</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None</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72094">
                <a:tc>
                  <a:txBody>
                    <a:bodyPr/>
                    <a:lstStyle/>
                    <a:p>
                      <a:pPr marL="0" marR="0" lvl="0" indent="0" algn="ctr">
                        <a:lnSpc>
                          <a:spcPct val="125000"/>
                        </a:lnSpc>
                        <a:spcBef>
                          <a:spcPts val="0"/>
                        </a:spcBef>
                        <a:spcAft>
                          <a:spcPts val="0"/>
                        </a:spcAft>
                        <a:buFont typeface="+mj-lt"/>
                        <a:buNone/>
                      </a:pPr>
                      <a:r>
                        <a:rPr lang="en-US" sz="1300" b="1" dirty="0">
                          <a:effectLst/>
                          <a:latin typeface="Calibri" pitchFamily="34" charset="0"/>
                          <a:ea typeface="Times New Roman"/>
                          <a:cs typeface="Calibri" pitchFamily="34" charset="0"/>
                        </a:rPr>
                        <a:t>2</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All the listings that are successfully created should be displayed here.</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No input</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Successfully created lists are displayed.</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a:effectLst/>
                          <a:latin typeface="Calibri" pitchFamily="34" charset="0"/>
                          <a:ea typeface="Times New Roman"/>
                          <a:cs typeface="Calibri" pitchFamily="34" charset="0"/>
                        </a:rPr>
                        <a:t>Successfully created orders are displayed.</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a:effectLst/>
                          <a:latin typeface="Calibri" pitchFamily="34" charset="0"/>
                          <a:ea typeface="Times New Roman"/>
                          <a:cs typeface="Calibri" pitchFamily="34" charset="0"/>
                        </a:rPr>
                        <a:t>Pass</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None</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72094">
                <a:tc>
                  <a:txBody>
                    <a:bodyPr/>
                    <a:lstStyle/>
                    <a:p>
                      <a:pPr marL="0" marR="0" lvl="0" indent="0" algn="ctr">
                        <a:lnSpc>
                          <a:spcPct val="125000"/>
                        </a:lnSpc>
                        <a:spcBef>
                          <a:spcPts val="0"/>
                        </a:spcBef>
                        <a:spcAft>
                          <a:spcPts val="0"/>
                        </a:spcAft>
                        <a:buFont typeface="+mj-lt"/>
                        <a:buNone/>
                      </a:pPr>
                      <a:r>
                        <a:rPr lang="en-IN" sz="1300" b="1" dirty="0">
                          <a:effectLst/>
                          <a:latin typeface="Calibri" pitchFamily="34" charset="0"/>
                          <a:ea typeface="Times New Roman"/>
                          <a:cs typeface="Calibri" pitchFamily="34" charset="0"/>
                        </a:rPr>
                        <a:t>3 </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Google auth sign up</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Gmail id</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Sign in successful.</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Sign in is successful.</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Pass</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None</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4" name="Table 3">
            <a:extLst>
              <a:ext uri="{FF2B5EF4-FFF2-40B4-BE49-F238E27FC236}">
                <a16:creationId xmlns:a16="http://schemas.microsoft.com/office/drawing/2014/main" id="{3FFDFCF2-B01F-87C8-9F12-B8485B1A37D2}"/>
              </a:ext>
            </a:extLst>
          </p:cNvPr>
          <p:cNvGraphicFramePr>
            <a:graphicFrameLocks noGrp="1"/>
          </p:cNvGraphicFramePr>
          <p:nvPr>
            <p:extLst>
              <p:ext uri="{D42A27DB-BD31-4B8C-83A1-F6EECF244321}">
                <p14:modId xmlns:p14="http://schemas.microsoft.com/office/powerpoint/2010/main" val="1770739628"/>
              </p:ext>
            </p:extLst>
          </p:nvPr>
        </p:nvGraphicFramePr>
        <p:xfrm>
          <a:off x="370254" y="3573744"/>
          <a:ext cx="8430846" cy="724599"/>
        </p:xfrm>
        <a:graphic>
          <a:graphicData uri="http://schemas.openxmlformats.org/drawingml/2006/table">
            <a:tbl>
              <a:tblPr firstRow="1" firstCol="1" bandRow="1"/>
              <a:tblGrid>
                <a:gridCol w="515898">
                  <a:extLst>
                    <a:ext uri="{9D8B030D-6E8A-4147-A177-3AD203B41FA5}">
                      <a16:colId xmlns:a16="http://schemas.microsoft.com/office/drawing/2014/main" val="1164655519"/>
                    </a:ext>
                  </a:extLst>
                </a:gridCol>
                <a:gridCol w="1954978">
                  <a:extLst>
                    <a:ext uri="{9D8B030D-6E8A-4147-A177-3AD203B41FA5}">
                      <a16:colId xmlns:a16="http://schemas.microsoft.com/office/drawing/2014/main" val="3535734787"/>
                    </a:ext>
                  </a:extLst>
                </a:gridCol>
                <a:gridCol w="1780523">
                  <a:extLst>
                    <a:ext uri="{9D8B030D-6E8A-4147-A177-3AD203B41FA5}">
                      <a16:colId xmlns:a16="http://schemas.microsoft.com/office/drawing/2014/main" val="4165162497"/>
                    </a:ext>
                  </a:extLst>
                </a:gridCol>
                <a:gridCol w="1124792">
                  <a:extLst>
                    <a:ext uri="{9D8B030D-6E8A-4147-A177-3AD203B41FA5}">
                      <a16:colId xmlns:a16="http://schemas.microsoft.com/office/drawing/2014/main" val="4138300194"/>
                    </a:ext>
                  </a:extLst>
                </a:gridCol>
                <a:gridCol w="1357624">
                  <a:extLst>
                    <a:ext uri="{9D8B030D-6E8A-4147-A177-3AD203B41FA5}">
                      <a16:colId xmlns:a16="http://schemas.microsoft.com/office/drawing/2014/main" val="1578484869"/>
                    </a:ext>
                  </a:extLst>
                </a:gridCol>
                <a:gridCol w="847232">
                  <a:extLst>
                    <a:ext uri="{9D8B030D-6E8A-4147-A177-3AD203B41FA5}">
                      <a16:colId xmlns:a16="http://schemas.microsoft.com/office/drawing/2014/main" val="195326958"/>
                    </a:ext>
                  </a:extLst>
                </a:gridCol>
                <a:gridCol w="849799">
                  <a:extLst>
                    <a:ext uri="{9D8B030D-6E8A-4147-A177-3AD203B41FA5}">
                      <a16:colId xmlns:a16="http://schemas.microsoft.com/office/drawing/2014/main" val="945128521"/>
                    </a:ext>
                  </a:extLst>
                </a:gridCol>
              </a:tblGrid>
              <a:tr h="672094">
                <a:tc>
                  <a:txBody>
                    <a:bodyPr/>
                    <a:lstStyle/>
                    <a:p>
                      <a:pPr marL="0" marR="0" lvl="0" indent="0" algn="ctr">
                        <a:lnSpc>
                          <a:spcPct val="125000"/>
                        </a:lnSpc>
                        <a:spcBef>
                          <a:spcPts val="0"/>
                        </a:spcBef>
                        <a:spcAft>
                          <a:spcPts val="0"/>
                        </a:spcAft>
                        <a:buFont typeface="+mj-lt"/>
                        <a:buNone/>
                      </a:pPr>
                      <a:r>
                        <a:rPr lang="en-IN" sz="1300" b="1" dirty="0">
                          <a:effectLst/>
                          <a:latin typeface="Calibri" pitchFamily="34" charset="0"/>
                          <a:ea typeface="Times New Roman"/>
                          <a:cs typeface="Calibri" pitchFamily="34" charset="0"/>
                        </a:rPr>
                        <a:t>4</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Navigation</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No input</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Produce result on searching</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779074" rtl="0" eaLnBrk="1" fontAlgn="auto" latinLnBrk="0" hangingPunct="1">
                        <a:lnSpc>
                          <a:spcPct val="125000"/>
                        </a:lnSpc>
                        <a:spcBef>
                          <a:spcPts val="0"/>
                        </a:spcBef>
                        <a:spcAft>
                          <a:spcPts val="0"/>
                        </a:spcAft>
                        <a:buClrTx/>
                        <a:buSzTx/>
                        <a:buFontTx/>
                        <a:buNone/>
                        <a:tabLst/>
                        <a:defRPr/>
                      </a:pPr>
                      <a:r>
                        <a:rPr lang="en-IN" sz="1300" dirty="0">
                          <a:effectLst/>
                          <a:latin typeface="Calibri" pitchFamily="34" charset="0"/>
                          <a:ea typeface="Times New Roman"/>
                          <a:cs typeface="Calibri" pitchFamily="34" charset="0"/>
                        </a:rPr>
                        <a:t>Produce result on searching</a:t>
                      </a:r>
                    </a:p>
                    <a:p>
                      <a:pPr marL="0" marR="0">
                        <a:lnSpc>
                          <a:spcPct val="125000"/>
                        </a:lnSpc>
                        <a:spcBef>
                          <a:spcPts val="0"/>
                        </a:spcBef>
                        <a:spcAft>
                          <a:spcPts val="0"/>
                        </a:spcAft>
                      </a:pPr>
                      <a:endParaRPr lang="en-IN" sz="1300" dirty="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Pass</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None</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8131531"/>
                  </a:ext>
                </a:extLst>
              </a:tr>
            </a:tbl>
          </a:graphicData>
        </a:graphic>
      </p:graphicFrame>
    </p:spTree>
    <p:extLst>
      <p:ext uri="{BB962C8B-B14F-4D97-AF65-F5344CB8AC3E}">
        <p14:creationId xmlns:p14="http://schemas.microsoft.com/office/powerpoint/2010/main" val="2233503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Testing of the Project</a:t>
            </a:r>
            <a:endParaRPr lang="en-IN" sz="3400" dirty="0"/>
          </a:p>
        </p:txBody>
      </p:sp>
      <p:graphicFrame>
        <p:nvGraphicFramePr>
          <p:cNvPr id="5" name="Table 4"/>
          <p:cNvGraphicFramePr>
            <a:graphicFrameLocks noGrp="1"/>
          </p:cNvGraphicFramePr>
          <p:nvPr>
            <p:extLst>
              <p:ext uri="{D42A27DB-BD31-4B8C-83A1-F6EECF244321}">
                <p14:modId xmlns:p14="http://schemas.microsoft.com/office/powerpoint/2010/main" val="2600975099"/>
              </p:ext>
            </p:extLst>
          </p:nvPr>
        </p:nvGraphicFramePr>
        <p:xfrm>
          <a:off x="370254" y="760810"/>
          <a:ext cx="8430846" cy="3173258"/>
        </p:xfrm>
        <a:graphic>
          <a:graphicData uri="http://schemas.openxmlformats.org/drawingml/2006/table">
            <a:tbl>
              <a:tblPr firstRow="1" firstCol="1" bandRow="1"/>
              <a:tblGrid>
                <a:gridCol w="515898">
                  <a:extLst>
                    <a:ext uri="{9D8B030D-6E8A-4147-A177-3AD203B41FA5}">
                      <a16:colId xmlns:a16="http://schemas.microsoft.com/office/drawing/2014/main" val="20000"/>
                    </a:ext>
                  </a:extLst>
                </a:gridCol>
                <a:gridCol w="1954978">
                  <a:extLst>
                    <a:ext uri="{9D8B030D-6E8A-4147-A177-3AD203B41FA5}">
                      <a16:colId xmlns:a16="http://schemas.microsoft.com/office/drawing/2014/main" val="20001"/>
                    </a:ext>
                  </a:extLst>
                </a:gridCol>
                <a:gridCol w="1768970">
                  <a:extLst>
                    <a:ext uri="{9D8B030D-6E8A-4147-A177-3AD203B41FA5}">
                      <a16:colId xmlns:a16="http://schemas.microsoft.com/office/drawing/2014/main" val="20002"/>
                    </a:ext>
                  </a:extLst>
                </a:gridCol>
                <a:gridCol w="1136345">
                  <a:extLst>
                    <a:ext uri="{9D8B030D-6E8A-4147-A177-3AD203B41FA5}">
                      <a16:colId xmlns:a16="http://schemas.microsoft.com/office/drawing/2014/main" val="20003"/>
                    </a:ext>
                  </a:extLst>
                </a:gridCol>
                <a:gridCol w="1357624">
                  <a:extLst>
                    <a:ext uri="{9D8B030D-6E8A-4147-A177-3AD203B41FA5}">
                      <a16:colId xmlns:a16="http://schemas.microsoft.com/office/drawing/2014/main" val="20004"/>
                    </a:ext>
                  </a:extLst>
                </a:gridCol>
                <a:gridCol w="847232">
                  <a:extLst>
                    <a:ext uri="{9D8B030D-6E8A-4147-A177-3AD203B41FA5}">
                      <a16:colId xmlns:a16="http://schemas.microsoft.com/office/drawing/2014/main" val="20005"/>
                    </a:ext>
                  </a:extLst>
                </a:gridCol>
                <a:gridCol w="849799">
                  <a:extLst>
                    <a:ext uri="{9D8B030D-6E8A-4147-A177-3AD203B41FA5}">
                      <a16:colId xmlns:a16="http://schemas.microsoft.com/office/drawing/2014/main" val="20006"/>
                    </a:ext>
                  </a:extLst>
                </a:gridCol>
              </a:tblGrid>
              <a:tr h="251539">
                <a:tc rowSpan="2">
                  <a:txBody>
                    <a:bodyPr/>
                    <a:lstStyle/>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Id</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rowSpan="2">
                  <a:txBody>
                    <a:bodyPr/>
                    <a:lstStyle/>
                    <a:p>
                      <a:pPr marL="5080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Test Case</a:t>
                      </a:r>
                      <a:endParaRPr lang="en-IN" sz="1300" dirty="0">
                        <a:effectLst/>
                        <a:latin typeface="Calibri" pitchFamily="34" charset="0"/>
                        <a:ea typeface="Times New Roman"/>
                        <a:cs typeface="Calibri" pitchFamily="34" charset="0"/>
                      </a:endParaRPr>
                    </a:p>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Description</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rowSpan="2">
                  <a:txBody>
                    <a:bodyPr/>
                    <a:lstStyle/>
                    <a:p>
                      <a:pPr marL="5080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Test Case</a:t>
                      </a:r>
                      <a:endParaRPr lang="en-IN" sz="1300" dirty="0">
                        <a:effectLst/>
                        <a:latin typeface="Calibri" pitchFamily="34" charset="0"/>
                        <a:ea typeface="Times New Roman"/>
                        <a:cs typeface="Calibri" pitchFamily="34" charset="0"/>
                      </a:endParaRPr>
                    </a:p>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Input</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gridSpan="2">
                  <a:txBody>
                    <a:bodyPr/>
                    <a:lstStyle/>
                    <a:p>
                      <a:pPr marL="0" marR="0" algn="ctr">
                        <a:lnSpc>
                          <a:spcPct val="125000"/>
                        </a:lnSpc>
                        <a:spcBef>
                          <a:spcPts val="0"/>
                        </a:spcBef>
                        <a:spcAft>
                          <a:spcPts val="0"/>
                        </a:spcAft>
                      </a:pPr>
                      <a:r>
                        <a:rPr lang="en-IN" sz="1300" b="1">
                          <a:effectLst/>
                          <a:latin typeface="Calibri" pitchFamily="34" charset="0"/>
                          <a:ea typeface="Times New Roman"/>
                          <a:cs typeface="Calibri" pitchFamily="34" charset="0"/>
                        </a:rPr>
                        <a:t>Test Results</a:t>
                      </a:r>
                      <a:endParaRPr lang="en-IN" sz="130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hMerge="1">
                  <a:txBody>
                    <a:bodyPr/>
                    <a:lstStyle/>
                    <a:p>
                      <a:endParaRPr lang="en-IN"/>
                    </a:p>
                  </a:txBody>
                  <a:tcPr/>
                </a:tc>
                <a:tc rowSpan="2">
                  <a:txBody>
                    <a:bodyPr/>
                    <a:lstStyle/>
                    <a:p>
                      <a:pPr marL="0" marR="0" algn="ctr">
                        <a:lnSpc>
                          <a:spcPct val="125000"/>
                        </a:lnSpc>
                        <a:spcBef>
                          <a:spcPts val="0"/>
                        </a:spcBef>
                        <a:spcAft>
                          <a:spcPts val="0"/>
                        </a:spcAft>
                      </a:pPr>
                      <a:r>
                        <a:rPr lang="en-IN" sz="1300" b="1">
                          <a:effectLst/>
                          <a:latin typeface="Calibri" pitchFamily="34" charset="0"/>
                          <a:ea typeface="Times New Roman"/>
                          <a:cs typeface="Calibri" pitchFamily="34" charset="0"/>
                        </a:rPr>
                        <a:t>Status</a:t>
                      </a:r>
                      <a:endParaRPr lang="en-IN" sz="130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rowSpan="2">
                  <a:txBody>
                    <a:bodyPr/>
                    <a:lstStyle/>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Corrective</a:t>
                      </a:r>
                      <a:endParaRPr lang="en-IN" sz="1300" dirty="0">
                        <a:effectLst/>
                        <a:latin typeface="Calibri" pitchFamily="34" charset="0"/>
                        <a:ea typeface="Times New Roman"/>
                        <a:cs typeface="Calibri" pitchFamily="34" charset="0"/>
                      </a:endParaRPr>
                    </a:p>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Measure</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extLst>
                  <a:ext uri="{0D108BD9-81ED-4DB2-BD59-A6C34878D82A}">
                    <a16:rowId xmlns:a16="http://schemas.microsoft.com/office/drawing/2014/main" val="10000"/>
                  </a:ext>
                </a:extLst>
              </a:tr>
              <a:tr h="25153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Expected</a:t>
                      </a:r>
                      <a:endParaRPr lang="en-IN" sz="1300" dirty="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a:txBody>
                    <a:bodyPr/>
                    <a:lstStyle/>
                    <a:p>
                      <a:pPr marL="0" marR="0" algn="ctr">
                        <a:lnSpc>
                          <a:spcPct val="125000"/>
                        </a:lnSpc>
                        <a:spcBef>
                          <a:spcPts val="0"/>
                        </a:spcBef>
                        <a:spcAft>
                          <a:spcPts val="0"/>
                        </a:spcAft>
                      </a:pPr>
                      <a:r>
                        <a:rPr lang="en-IN" sz="1300" b="1" dirty="0">
                          <a:effectLst/>
                          <a:latin typeface="Calibri" pitchFamily="34" charset="0"/>
                          <a:ea typeface="Times New Roman"/>
                          <a:cs typeface="Calibri" pitchFamily="34" charset="0"/>
                        </a:rPr>
                        <a:t>Actual</a:t>
                      </a:r>
                      <a:endParaRPr lang="en-IN" sz="1300" dirty="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
                      <a:fgClr>
                        <a:srgbClr val="FFFFFF"/>
                      </a:fgClr>
                      <a:bgClr>
                        <a:srgbClr val="F2F2F2"/>
                      </a:bgClr>
                    </a:patt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001"/>
                  </a:ext>
                </a:extLst>
              </a:tr>
              <a:tr h="884868">
                <a:tc>
                  <a:txBody>
                    <a:bodyPr/>
                    <a:lstStyle/>
                    <a:p>
                      <a:pPr marL="0" marR="0" lvl="0" indent="0" algn="ctr">
                        <a:lnSpc>
                          <a:spcPct val="125000"/>
                        </a:lnSpc>
                        <a:spcBef>
                          <a:spcPts val="0"/>
                        </a:spcBef>
                        <a:spcAft>
                          <a:spcPts val="0"/>
                        </a:spcAft>
                        <a:buFont typeface="+mj-lt"/>
                        <a:buNone/>
                      </a:pPr>
                      <a:r>
                        <a:rPr lang="en-IN" sz="1300" b="1" dirty="0">
                          <a:effectLst/>
                          <a:latin typeface="Calibri" pitchFamily="34" charset="0"/>
                          <a:ea typeface="Times New Roman"/>
                          <a:cs typeface="Calibri" pitchFamily="34" charset="0"/>
                        </a:rPr>
                        <a:t>5</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Client creating/updating/deleting listing</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Text, photos, checkboxes selection</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listing is created/updated/deleted successfully</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25000"/>
                        </a:lnSpc>
                        <a:spcBef>
                          <a:spcPts val="0"/>
                        </a:spcBef>
                        <a:spcAft>
                          <a:spcPts val="0"/>
                        </a:spcAft>
                        <a:tabLst>
                          <a:tab pos="0" algn="l"/>
                        </a:tabLst>
                      </a:pPr>
                      <a:endParaRPr lang="en-IN" sz="1300" dirty="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Pass</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None</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72094">
                <a:tc>
                  <a:txBody>
                    <a:bodyPr/>
                    <a:lstStyle/>
                    <a:p>
                      <a:pPr marL="0" marR="0" lvl="0" indent="0" algn="ctr">
                        <a:lnSpc>
                          <a:spcPct val="125000"/>
                        </a:lnSpc>
                        <a:spcBef>
                          <a:spcPts val="0"/>
                        </a:spcBef>
                        <a:spcAft>
                          <a:spcPts val="0"/>
                        </a:spcAft>
                        <a:buFont typeface="+mj-lt"/>
                        <a:buNone/>
                      </a:pPr>
                      <a:r>
                        <a:rPr lang="en-US" sz="1300" b="1" dirty="0">
                          <a:effectLst/>
                          <a:latin typeface="Calibri" pitchFamily="34" charset="0"/>
                          <a:ea typeface="Times New Roman"/>
                          <a:cs typeface="Calibri" pitchFamily="34" charset="0"/>
                        </a:rPr>
                        <a:t>6</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Contacting owners</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message</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Successfully takes user to mail id of owner.</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779074" rtl="0" eaLnBrk="1" fontAlgn="auto" latinLnBrk="0" hangingPunct="1">
                        <a:lnSpc>
                          <a:spcPct val="125000"/>
                        </a:lnSpc>
                        <a:spcBef>
                          <a:spcPts val="0"/>
                        </a:spcBef>
                        <a:spcAft>
                          <a:spcPts val="0"/>
                        </a:spcAft>
                        <a:buClrTx/>
                        <a:buSzTx/>
                        <a:buFontTx/>
                        <a:buNone/>
                        <a:tabLst/>
                        <a:defRPr/>
                      </a:pPr>
                      <a:r>
                        <a:rPr lang="en-IN" sz="1300" dirty="0">
                          <a:effectLst/>
                          <a:latin typeface="Calibri" pitchFamily="34" charset="0"/>
                          <a:ea typeface="Times New Roman"/>
                          <a:cs typeface="Calibri" pitchFamily="34" charset="0"/>
                        </a:rPr>
                        <a:t> Successfully takes user to mail id of owner.</a:t>
                      </a:r>
                    </a:p>
                    <a:p>
                      <a:pPr marL="0" marR="0">
                        <a:lnSpc>
                          <a:spcPct val="125000"/>
                        </a:lnSpc>
                        <a:spcBef>
                          <a:spcPts val="0"/>
                        </a:spcBef>
                        <a:spcAft>
                          <a:spcPts val="0"/>
                        </a:spcAft>
                      </a:pPr>
                      <a:endParaRPr lang="en-IN" sz="1300" dirty="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a:effectLst/>
                          <a:latin typeface="Calibri" pitchFamily="34" charset="0"/>
                          <a:ea typeface="Times New Roman"/>
                          <a:cs typeface="Calibri" pitchFamily="34" charset="0"/>
                        </a:rPr>
                        <a:t>Pass</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None</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72094">
                <a:tc>
                  <a:txBody>
                    <a:bodyPr/>
                    <a:lstStyle/>
                    <a:p>
                      <a:pPr marL="0" marR="0" lvl="0" indent="0" algn="ctr">
                        <a:lnSpc>
                          <a:spcPct val="125000"/>
                        </a:lnSpc>
                        <a:spcBef>
                          <a:spcPts val="0"/>
                        </a:spcBef>
                        <a:spcAft>
                          <a:spcPts val="0"/>
                        </a:spcAft>
                        <a:buFont typeface="+mj-lt"/>
                        <a:buNone/>
                      </a:pPr>
                      <a:r>
                        <a:rPr lang="en-IN" sz="1300" b="1" dirty="0">
                          <a:effectLst/>
                          <a:latin typeface="Calibri" pitchFamily="34" charset="0"/>
                          <a:ea typeface="Times New Roman"/>
                          <a:cs typeface="Calibri" pitchFamily="34" charset="0"/>
                        </a:rPr>
                        <a:t>7</a:t>
                      </a:r>
                      <a:endParaRPr lang="en-IN" sz="1300" dirty="0">
                        <a:effectLst/>
                        <a:latin typeface="Calibri" pitchFamily="34" charset="0"/>
                        <a:ea typeface="Times New Roman"/>
                        <a:cs typeface="Calibri" pitchFamily="34" charset="0"/>
                      </a:endParaRP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discount</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number</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5000"/>
                        </a:lnSpc>
                        <a:spcBef>
                          <a:spcPts val="0"/>
                        </a:spcBef>
                        <a:spcAft>
                          <a:spcPts val="0"/>
                        </a:spcAft>
                      </a:pPr>
                      <a:r>
                        <a:rPr lang="en-IN" sz="1300" dirty="0">
                          <a:effectLst/>
                          <a:latin typeface="Calibri" pitchFamily="34" charset="0"/>
                          <a:ea typeface="Times New Roman"/>
                          <a:cs typeface="Calibri" pitchFamily="34" charset="0"/>
                        </a:rPr>
                        <a:t>Price should be deducted.</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779074" rtl="0" eaLnBrk="1" fontAlgn="auto" latinLnBrk="0" hangingPunct="1">
                        <a:lnSpc>
                          <a:spcPct val="125000"/>
                        </a:lnSpc>
                        <a:spcBef>
                          <a:spcPts val="0"/>
                        </a:spcBef>
                        <a:spcAft>
                          <a:spcPts val="0"/>
                        </a:spcAft>
                        <a:buClrTx/>
                        <a:buSzTx/>
                        <a:buFontTx/>
                        <a:buNone/>
                        <a:tabLst/>
                        <a:defRPr/>
                      </a:pPr>
                      <a:r>
                        <a:rPr lang="en-IN" sz="1300" dirty="0">
                          <a:effectLst/>
                          <a:latin typeface="Calibri" pitchFamily="34" charset="0"/>
                          <a:ea typeface="Times New Roman"/>
                          <a:cs typeface="Calibri" pitchFamily="34" charset="0"/>
                        </a:rPr>
                        <a:t>Price should be deducted.</a:t>
                      </a:r>
                    </a:p>
                    <a:p>
                      <a:pPr marL="0" marR="0">
                        <a:lnSpc>
                          <a:spcPct val="125000"/>
                        </a:lnSpc>
                        <a:spcBef>
                          <a:spcPts val="0"/>
                        </a:spcBef>
                        <a:spcAft>
                          <a:spcPts val="0"/>
                        </a:spcAft>
                      </a:pPr>
                      <a:endParaRPr lang="en-IN" sz="1300" dirty="0">
                        <a:effectLst/>
                        <a:latin typeface="Calibri" pitchFamily="34" charset="0"/>
                        <a:ea typeface="Times New Roman"/>
                        <a:cs typeface="Calibri" pitchFamily="34" charset="0"/>
                      </a:endParaRP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Pass</a:t>
                      </a:r>
                    </a:p>
                  </a:txBody>
                  <a:tcPr marL="50672" marR="5067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IN" sz="1300" dirty="0">
                          <a:effectLst/>
                          <a:latin typeface="Calibri" pitchFamily="34" charset="0"/>
                          <a:ea typeface="Times New Roman"/>
                          <a:cs typeface="Calibri" pitchFamily="34" charset="0"/>
                        </a:rPr>
                        <a:t>None</a:t>
                      </a:r>
                    </a:p>
                  </a:txBody>
                  <a:tcPr marL="40350" marR="40350" marT="2721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82257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Conclusion</a:t>
            </a:r>
            <a:endParaRPr lang="en-US" sz="3400" dirty="0"/>
          </a:p>
        </p:txBody>
      </p:sp>
      <p:sp>
        <p:nvSpPr>
          <p:cNvPr id="3" name="Content Placeholder 2"/>
          <p:cNvSpPr>
            <a:spLocks noGrp="1"/>
          </p:cNvSpPr>
          <p:nvPr>
            <p:ph idx="1"/>
          </p:nvPr>
        </p:nvSpPr>
        <p:spPr>
          <a:xfrm>
            <a:off x="217609" y="505250"/>
            <a:ext cx="8708781" cy="3973286"/>
          </a:xfrm>
        </p:spPr>
        <p:txBody>
          <a:bodyPr/>
          <a:lstStyle/>
          <a:p>
            <a:pPr marL="0" indent="0" algn="just">
              <a:lnSpc>
                <a:spcPct val="150000"/>
              </a:lnSpc>
              <a:spcBef>
                <a:spcPts val="500"/>
              </a:spcBef>
              <a:buNone/>
              <a:defRPr/>
            </a:pPr>
            <a:endParaRPr lang="en-US" sz="1900" dirty="0"/>
          </a:p>
          <a:p>
            <a:pPr marL="0" indent="0" algn="just">
              <a:lnSpc>
                <a:spcPct val="150000"/>
              </a:lnSpc>
              <a:spcBef>
                <a:spcPts val="500"/>
              </a:spcBef>
              <a:buNone/>
              <a:defRPr/>
            </a:pPr>
            <a:r>
              <a:rPr lang="en-US" sz="1900" b="1" dirty="0"/>
              <a:t>A Web-Based Application for people to buy /sell their properties is deployed using render. The Application has the following features:-</a:t>
            </a:r>
          </a:p>
          <a:p>
            <a:pPr>
              <a:lnSpc>
                <a:spcPct val="150000"/>
              </a:lnSpc>
              <a:buFont typeface="Wingdings" panose="05000000000000000000" pitchFamily="2" charset="2"/>
              <a:buChar char="v"/>
            </a:pPr>
            <a:r>
              <a:rPr lang="en-US" b="1" i="0" dirty="0">
                <a:effectLst/>
                <a:latin typeface="Söhne"/>
              </a:rPr>
              <a:t>Advanced Authentication Functionality</a:t>
            </a:r>
          </a:p>
          <a:p>
            <a:pPr>
              <a:lnSpc>
                <a:spcPct val="150000"/>
              </a:lnSpc>
              <a:buFont typeface="Wingdings" panose="05000000000000000000" pitchFamily="2" charset="2"/>
              <a:buChar char="v"/>
            </a:pPr>
            <a:r>
              <a:rPr lang="en-US" b="1" dirty="0">
                <a:latin typeface="Söhne"/>
              </a:rPr>
              <a:t>Advanced Search Functionality</a:t>
            </a:r>
            <a:endParaRPr lang="en-US" b="1" i="0" dirty="0">
              <a:effectLst/>
              <a:latin typeface="Söhne"/>
            </a:endParaRPr>
          </a:p>
          <a:p>
            <a:pPr>
              <a:lnSpc>
                <a:spcPct val="150000"/>
              </a:lnSpc>
              <a:buFont typeface="Wingdings" panose="05000000000000000000" pitchFamily="2" charset="2"/>
              <a:buChar char="v"/>
            </a:pPr>
            <a:r>
              <a:rPr lang="en-US" b="1" dirty="0">
                <a:latin typeface="Söhne"/>
              </a:rPr>
              <a:t>Creating and Updating Listing Facility</a:t>
            </a:r>
          </a:p>
          <a:p>
            <a:pPr>
              <a:lnSpc>
                <a:spcPct val="150000"/>
              </a:lnSpc>
              <a:buFont typeface="Wingdings" panose="05000000000000000000" pitchFamily="2" charset="2"/>
              <a:buChar char="v"/>
            </a:pPr>
            <a:r>
              <a:rPr lang="en-US" b="1" dirty="0">
                <a:latin typeface="Söhne"/>
              </a:rPr>
              <a:t>Showcasing and Viewing Properties of Other Users.</a:t>
            </a:r>
          </a:p>
          <a:p>
            <a:pPr marL="0" indent="0">
              <a:lnSpc>
                <a:spcPct val="150000"/>
              </a:lnSpc>
              <a:buNone/>
            </a:pPr>
            <a:endParaRPr lang="en-US" altLang="en-US" sz="1600" dirty="0"/>
          </a:p>
          <a:p>
            <a:pPr marL="0" indent="0">
              <a:buNone/>
            </a:pPr>
            <a:endParaRPr lang="en-US" sz="2400" dirty="0"/>
          </a:p>
        </p:txBody>
      </p:sp>
    </p:spTree>
    <p:extLst>
      <p:ext uri="{BB962C8B-B14F-4D97-AF65-F5344CB8AC3E}">
        <p14:creationId xmlns:p14="http://schemas.microsoft.com/office/powerpoint/2010/main" val="2276231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589" y="6378"/>
            <a:ext cx="7643446" cy="498872"/>
          </a:xfrm>
        </p:spPr>
        <p:txBody>
          <a:bodyPr/>
          <a:lstStyle/>
          <a:p>
            <a:pPr>
              <a:defRPr/>
            </a:pPr>
            <a:r>
              <a:rPr lang="en-US" sz="3400" dirty="0">
                <a:cs typeface="Times New Roman" pitchFamily="18" charset="0"/>
              </a:rPr>
              <a:t>Future Scope</a:t>
            </a:r>
            <a:endParaRPr lang="en-US" sz="3400" dirty="0"/>
          </a:p>
        </p:txBody>
      </p:sp>
      <p:sp>
        <p:nvSpPr>
          <p:cNvPr id="3" name="Content Placeholder 2"/>
          <p:cNvSpPr>
            <a:spLocks noGrp="1"/>
          </p:cNvSpPr>
          <p:nvPr>
            <p:ph idx="1"/>
          </p:nvPr>
        </p:nvSpPr>
        <p:spPr>
          <a:xfrm>
            <a:off x="243254" y="647700"/>
            <a:ext cx="8708781" cy="4239986"/>
          </a:xfrm>
        </p:spPr>
        <p:txBody>
          <a:bodyPr/>
          <a:lstStyle/>
          <a:p>
            <a:pPr>
              <a:lnSpc>
                <a:spcPct val="150000"/>
              </a:lnSpc>
              <a:buFont typeface="Wingdings" panose="05000000000000000000" pitchFamily="2" charset="2"/>
              <a:buChar char="v"/>
            </a:pPr>
            <a:r>
              <a:rPr lang="en-US" b="1" i="0" dirty="0">
                <a:effectLst/>
                <a:latin typeface="Söhne"/>
              </a:rPr>
              <a:t>Payment Gateway Integration</a:t>
            </a:r>
            <a:endParaRPr lang="en-US" b="0" i="0" dirty="0">
              <a:effectLst/>
              <a:latin typeface="Söhne"/>
            </a:endParaRPr>
          </a:p>
          <a:p>
            <a:pPr>
              <a:lnSpc>
                <a:spcPct val="150000"/>
              </a:lnSpc>
              <a:buFont typeface="Wingdings" panose="05000000000000000000" pitchFamily="2" charset="2"/>
              <a:buChar char="v"/>
            </a:pPr>
            <a:r>
              <a:rPr lang="en-US" b="1" i="0" dirty="0">
                <a:effectLst/>
                <a:latin typeface="Söhne"/>
              </a:rPr>
              <a:t>Live Location Facility</a:t>
            </a:r>
            <a:endParaRPr lang="en-US" b="0" i="0" dirty="0">
              <a:effectLst/>
              <a:latin typeface="Söhne"/>
            </a:endParaRPr>
          </a:p>
          <a:p>
            <a:pPr>
              <a:lnSpc>
                <a:spcPct val="150000"/>
              </a:lnSpc>
              <a:buFont typeface="Wingdings" panose="05000000000000000000" pitchFamily="2" charset="2"/>
              <a:buChar char="v"/>
            </a:pPr>
            <a:r>
              <a:rPr lang="en-US" b="1" i="0" dirty="0">
                <a:effectLst/>
                <a:latin typeface="Söhne"/>
              </a:rPr>
              <a:t>Diversified Contact Methods</a:t>
            </a:r>
            <a:endParaRPr lang="en-US" b="0" i="0" dirty="0">
              <a:effectLst/>
              <a:latin typeface="Söhne"/>
            </a:endParaRPr>
          </a:p>
          <a:p>
            <a:pPr>
              <a:lnSpc>
                <a:spcPct val="150000"/>
              </a:lnSpc>
              <a:buFont typeface="Wingdings" panose="05000000000000000000" pitchFamily="2" charset="2"/>
              <a:buChar char="v"/>
            </a:pPr>
            <a:r>
              <a:rPr lang="en-US" b="1" i="0" dirty="0">
                <a:effectLst/>
                <a:latin typeface="Söhne"/>
              </a:rPr>
              <a:t>Review System for Nearby Places</a:t>
            </a:r>
            <a:endParaRPr lang="en-US" b="0" i="0" dirty="0">
              <a:effectLst/>
              <a:latin typeface="Söhne"/>
            </a:endParaRPr>
          </a:p>
          <a:p>
            <a:pPr>
              <a:lnSpc>
                <a:spcPct val="150000"/>
              </a:lnSpc>
              <a:buFont typeface="Wingdings" panose="05000000000000000000" pitchFamily="2" charset="2"/>
              <a:buChar char="v"/>
            </a:pPr>
            <a:r>
              <a:rPr lang="en-US" b="1" i="0" dirty="0">
                <a:effectLst/>
                <a:latin typeface="Söhne"/>
              </a:rPr>
              <a:t>Location-Based Categorization</a:t>
            </a:r>
            <a:endParaRPr lang="en-US" b="1" dirty="0">
              <a:latin typeface="Söhne"/>
            </a:endParaRPr>
          </a:p>
          <a:p>
            <a:pPr>
              <a:lnSpc>
                <a:spcPct val="150000"/>
              </a:lnSpc>
              <a:buFont typeface="Wingdings" panose="05000000000000000000" pitchFamily="2" charset="2"/>
              <a:buChar char="v"/>
            </a:pPr>
            <a:r>
              <a:rPr lang="en-US" sz="2000" b="1" dirty="0"/>
              <a:t>Uploading videos along with photos</a:t>
            </a:r>
          </a:p>
          <a:p>
            <a:pPr>
              <a:lnSpc>
                <a:spcPct val="150000"/>
              </a:lnSpc>
              <a:buFont typeface="Wingdings" panose="05000000000000000000" pitchFamily="2" charset="2"/>
              <a:buChar char="v"/>
            </a:pPr>
            <a:r>
              <a:rPr lang="en-US" sz="2000" b="1" dirty="0"/>
              <a:t>Home Loan and cost calculator</a:t>
            </a:r>
          </a:p>
          <a:p>
            <a:pPr>
              <a:lnSpc>
                <a:spcPct val="150000"/>
              </a:lnSpc>
              <a:buFont typeface="Wingdings" panose="05000000000000000000" pitchFamily="2" charset="2"/>
              <a:buChar char="v"/>
            </a:pPr>
            <a:r>
              <a:rPr lang="en-US" sz="2000" b="1" dirty="0"/>
              <a:t>News Regarding Housing, Trends </a:t>
            </a:r>
            <a:r>
              <a:rPr lang="en-US" sz="2000" b="1" dirty="0" err="1"/>
              <a:t>etc</a:t>
            </a:r>
            <a:endParaRPr lang="en-US" b="0" i="0" dirty="0">
              <a:effectLst/>
              <a:latin typeface="Söhne"/>
            </a:endParaRPr>
          </a:p>
          <a:p>
            <a:pPr>
              <a:lnSpc>
                <a:spcPct val="150000"/>
              </a:lnSpc>
              <a:buFont typeface="Wingdings" panose="05000000000000000000" pitchFamily="2" charset="2"/>
              <a:buChar char="v"/>
            </a:pPr>
            <a:endParaRPr lang="en-US" altLang="en-US" sz="1600" dirty="0"/>
          </a:p>
          <a:p>
            <a:pPr marL="0" indent="0">
              <a:buNone/>
            </a:pPr>
            <a:endParaRPr lang="en-US" sz="2400" dirty="0"/>
          </a:p>
        </p:txBody>
      </p:sp>
    </p:spTree>
    <p:extLst>
      <p:ext uri="{BB962C8B-B14F-4D97-AF65-F5344CB8AC3E}">
        <p14:creationId xmlns:p14="http://schemas.microsoft.com/office/powerpoint/2010/main" val="523483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Project Overview</a:t>
            </a:r>
            <a:endParaRPr lang="en-US" sz="3400" dirty="0"/>
          </a:p>
        </p:txBody>
      </p:sp>
      <p:sp>
        <p:nvSpPr>
          <p:cNvPr id="3" name="Content Placeholder 2"/>
          <p:cNvSpPr>
            <a:spLocks noGrp="1"/>
          </p:cNvSpPr>
          <p:nvPr>
            <p:ph idx="1"/>
          </p:nvPr>
        </p:nvSpPr>
        <p:spPr>
          <a:xfrm>
            <a:off x="-594732" y="903514"/>
            <a:ext cx="8507760" cy="4239986"/>
          </a:xfrm>
        </p:spPr>
        <p:txBody>
          <a:bodyPr/>
          <a:lstStyle/>
          <a:p>
            <a:pPr marL="1186180" marR="236855" indent="-285750" algn="just">
              <a:lnSpc>
                <a:spcPct val="150000"/>
              </a:lnSpc>
              <a:spcBef>
                <a:spcPts val="0"/>
              </a:spcBef>
              <a:spcAft>
                <a:spcPts val="1000"/>
              </a:spcAft>
              <a:buFont typeface="Wingdings" panose="05000000000000000000" pitchFamily="2" charset="2"/>
              <a:buChar char="v"/>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This minor project aims to build a robust web</a:t>
            </a:r>
            <a:r>
              <a:rPr lang="en-US" b="1" dirty="0">
                <a:latin typeface="Times New Roman" panose="02020603050405020304" pitchFamily="18" charset="0"/>
                <a:ea typeface="Times New Roman" panose="02020603050405020304" pitchFamily="18" charset="0"/>
                <a:cs typeface="Times New Roman" panose="02020603050405020304" pitchFamily="18" charset="0"/>
              </a:rPr>
              <a:t> application</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i="0" dirty="0">
                <a:effectLst/>
                <a:latin typeface="Söhne"/>
              </a:rPr>
              <a:t>using the MERN stack with advanced authentication and search Functionality.</a:t>
            </a:r>
            <a:endParaRPr lang="en-US" b="1" i="0" dirty="0">
              <a:solidFill>
                <a:srgbClr val="374151"/>
              </a:solidFill>
              <a:effectLst/>
              <a:latin typeface="Söhne"/>
            </a:endParaRPr>
          </a:p>
          <a:p>
            <a:pPr marL="1186180" marR="236855" indent="-285750" algn="just">
              <a:lnSpc>
                <a:spcPct val="150000"/>
              </a:lnSpc>
              <a:spcBef>
                <a:spcPts val="0"/>
              </a:spcBef>
              <a:spcAft>
                <a:spcPts val="1000"/>
              </a:spcAft>
              <a:buFont typeface="Wingdings" panose="05000000000000000000" pitchFamily="2" charset="2"/>
              <a:buChar char="v"/>
            </a:pPr>
            <a:r>
              <a:rPr lang="en-US" b="1" i="0" dirty="0">
                <a:solidFill>
                  <a:srgbClr val="374151"/>
                </a:solidFill>
                <a:effectLst/>
                <a:latin typeface="Söhne"/>
              </a:rPr>
              <a:t> </a:t>
            </a:r>
            <a:r>
              <a:rPr lang="en-US" b="1" i="0" dirty="0">
                <a:effectLst/>
                <a:latin typeface="Söhne"/>
              </a:rPr>
              <a:t>The platform serves as a centralized hub for users to showcase their properties available for rent and sale, providing a seamless experience for both property owners and potential renters or buyers.</a:t>
            </a:r>
            <a:endParaRPr lang="en-US"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0000"/>
              </a:lnSpc>
              <a:spcBef>
                <a:spcPts val="500"/>
              </a:spcBef>
              <a:buNone/>
              <a:defRPr/>
            </a:pPr>
            <a:endParaRPr lang="en-US" sz="1900" dirty="0"/>
          </a:p>
        </p:txBody>
      </p:sp>
    </p:spTree>
    <p:extLst>
      <p:ext uri="{BB962C8B-B14F-4D97-AF65-F5344CB8AC3E}">
        <p14:creationId xmlns:p14="http://schemas.microsoft.com/office/powerpoint/2010/main" val="186140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dirty="0">
                <a:cs typeface="Times New Roman" pitchFamily="18" charset="0"/>
              </a:rPr>
              <a:t>Bibliography</a:t>
            </a:r>
            <a:endParaRPr lang="en-US" sz="3400" dirty="0"/>
          </a:p>
        </p:txBody>
      </p:sp>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lnSpc>
                <a:spcPct val="150000"/>
              </a:lnSpc>
              <a:buNone/>
            </a:pPr>
            <a:r>
              <a:rPr lang="en-US" altLang="en-US" sz="1600" dirty="0"/>
              <a:t>.</a:t>
            </a:r>
          </a:p>
          <a:p>
            <a:pPr marL="0" indent="0">
              <a:buNone/>
            </a:pPr>
            <a:r>
              <a:rPr lang="en-US" altLang="en-US" sz="2400" dirty="0"/>
              <a:t>  </a:t>
            </a:r>
            <a:endParaRPr lang="en-US" sz="2400" dirty="0"/>
          </a:p>
        </p:txBody>
      </p:sp>
      <p:sp>
        <p:nvSpPr>
          <p:cNvPr id="7" name="TextBox 6">
            <a:extLst>
              <a:ext uri="{FF2B5EF4-FFF2-40B4-BE49-F238E27FC236}">
                <a16:creationId xmlns:a16="http://schemas.microsoft.com/office/drawing/2014/main" id="{DDA019ED-9423-29E9-4BA1-7370BDE34399}"/>
              </a:ext>
            </a:extLst>
          </p:cNvPr>
          <p:cNvSpPr txBox="1"/>
          <p:nvPr/>
        </p:nvSpPr>
        <p:spPr>
          <a:xfrm>
            <a:off x="513599" y="6378"/>
            <a:ext cx="7643446" cy="6093976"/>
          </a:xfrm>
          <a:prstGeom prst="rect">
            <a:avLst/>
          </a:prstGeom>
          <a:noFill/>
        </p:spPr>
        <p:txBody>
          <a:bodyPr wrap="square">
            <a:spAutoFit/>
          </a:bodyPr>
          <a:lstStyle/>
          <a:p>
            <a:pPr>
              <a:lnSpc>
                <a:spcPct val="150000"/>
              </a:lnSpc>
            </a:pPr>
            <a:endParaRPr lang="en-IN" dirty="0">
              <a:solidFill>
                <a:srgbClr val="0000CC"/>
              </a:solidFill>
            </a:endParaRPr>
          </a:p>
          <a:p>
            <a:pPr>
              <a:lnSpc>
                <a:spcPct val="150000"/>
              </a:lnSpc>
            </a:pPr>
            <a:r>
              <a:rPr lang="en-IN" dirty="0">
                <a:solidFill>
                  <a:srgbClr val="0000CC"/>
                </a:solidFill>
                <a:hlinkClick r:id="rId2">
                  <a:extLst>
                    <a:ext uri="{A12FA001-AC4F-418D-AE19-62706E023703}">
                      <ahyp:hlinkClr xmlns:ahyp="http://schemas.microsoft.com/office/drawing/2018/hyperlinkcolor" val="tx"/>
                    </a:ext>
                  </a:extLst>
                </a:hlinkClick>
              </a:rPr>
              <a:t>Referred- Books-  </a:t>
            </a:r>
          </a:p>
          <a:p>
            <a:pPr>
              <a:lnSpc>
                <a:spcPct val="150000"/>
              </a:lnSpc>
            </a:pPr>
            <a:endParaRPr lang="en-IN" dirty="0">
              <a:solidFill>
                <a:srgbClr val="0000CC"/>
              </a:solidFill>
              <a:hlinkClick r:id="rId2">
                <a:extLst>
                  <a:ext uri="{A12FA001-AC4F-418D-AE19-62706E023703}">
                    <ahyp:hlinkClr xmlns:ahyp="http://schemas.microsoft.com/office/drawing/2018/hyperlinkcolor" val="tx"/>
                  </a:ext>
                </a:extLst>
              </a:hlinkClick>
            </a:endParaRPr>
          </a:p>
          <a:p>
            <a:pPr>
              <a:lnSpc>
                <a:spcPct val="150000"/>
              </a:lnSpc>
            </a:pPr>
            <a:r>
              <a:rPr lang="en-IN" dirty="0">
                <a:solidFill>
                  <a:srgbClr val="0000CC"/>
                </a:solidFill>
                <a:hlinkClick r:id="rId2">
                  <a:extLst>
                    <a:ext uri="{A12FA001-AC4F-418D-AE19-62706E023703}">
                      <ahyp:hlinkClr xmlns:ahyp="http://schemas.microsoft.com/office/drawing/2018/hyperlinkcolor" val="tx"/>
                    </a:ext>
                  </a:extLst>
                </a:hlinkClick>
              </a:rPr>
              <a:t>www.mongodb.com</a:t>
            </a:r>
            <a:endParaRPr lang="en-IN" dirty="0">
              <a:solidFill>
                <a:srgbClr val="0000CC"/>
              </a:solidFill>
            </a:endParaRPr>
          </a:p>
          <a:p>
            <a:pPr>
              <a:lnSpc>
                <a:spcPct val="150000"/>
              </a:lnSpc>
            </a:pPr>
            <a:r>
              <a:rPr lang="en-IN" dirty="0">
                <a:solidFill>
                  <a:srgbClr val="0000CC"/>
                </a:solidFill>
                <a:hlinkClick r:id="rId3">
                  <a:extLst>
                    <a:ext uri="{A12FA001-AC4F-418D-AE19-62706E023703}">
                      <ahyp:hlinkClr xmlns:ahyp="http://schemas.microsoft.com/office/drawing/2018/hyperlinkcolor" val="tx"/>
                    </a:ext>
                  </a:extLst>
                </a:hlinkClick>
              </a:rPr>
              <a:t>https://firebase.google.com</a:t>
            </a:r>
            <a:endParaRPr lang="en-IN" dirty="0">
              <a:solidFill>
                <a:srgbClr val="0000CC"/>
              </a:solidFill>
            </a:endParaRPr>
          </a:p>
          <a:p>
            <a:pPr>
              <a:lnSpc>
                <a:spcPct val="150000"/>
              </a:lnSpc>
            </a:pPr>
            <a:r>
              <a:rPr lang="en-IN" dirty="0">
                <a:solidFill>
                  <a:srgbClr val="0000CC"/>
                </a:solidFill>
                <a:hlinkClick r:id="rId4">
                  <a:extLst>
                    <a:ext uri="{A12FA001-AC4F-418D-AE19-62706E023703}">
                      <ahyp:hlinkClr xmlns:ahyp="http://schemas.microsoft.com/office/drawing/2018/hyperlinkcolor" val="tx"/>
                    </a:ext>
                  </a:extLst>
                </a:hlinkClick>
              </a:rPr>
              <a:t>https://react.dev</a:t>
            </a:r>
            <a:endParaRPr lang="en-IN" dirty="0">
              <a:solidFill>
                <a:srgbClr val="0000CC"/>
              </a:solidFill>
            </a:endParaRPr>
          </a:p>
          <a:p>
            <a:pPr>
              <a:lnSpc>
                <a:spcPct val="150000"/>
              </a:lnSpc>
            </a:pPr>
            <a:r>
              <a:rPr lang="en-IN" dirty="0">
                <a:solidFill>
                  <a:srgbClr val="0000CC"/>
                </a:solidFill>
                <a:hlinkClick r:id="rId5">
                  <a:extLst>
                    <a:ext uri="{A12FA001-AC4F-418D-AE19-62706E023703}">
                      <ahyp:hlinkClr xmlns:ahyp="http://schemas.microsoft.com/office/drawing/2018/hyperlinkcolor" val="tx"/>
                    </a:ext>
                  </a:extLst>
                </a:hlinkClick>
              </a:rPr>
              <a:t>https://www.javascript.com</a:t>
            </a:r>
            <a:endParaRPr lang="en-IN" dirty="0">
              <a:solidFill>
                <a:srgbClr val="0000CC"/>
              </a:solidFill>
            </a:endParaRPr>
          </a:p>
          <a:p>
            <a:pPr>
              <a:lnSpc>
                <a:spcPct val="150000"/>
              </a:lnSpc>
            </a:pPr>
            <a:r>
              <a:rPr lang="en-IN" dirty="0">
                <a:solidFill>
                  <a:srgbClr val="0000CC"/>
                </a:solidFill>
                <a:hlinkClick r:id="rId6">
                  <a:extLst>
                    <a:ext uri="{A12FA001-AC4F-418D-AE19-62706E023703}">
                      <ahyp:hlinkClr xmlns:ahyp="http://schemas.microsoft.com/office/drawing/2018/hyperlinkcolor" val="tx"/>
                    </a:ext>
                  </a:extLst>
                </a:hlinkClick>
              </a:rPr>
              <a:t>https://redux-toolkit.js.org</a:t>
            </a:r>
            <a:endParaRPr lang="en-IN" dirty="0">
              <a:solidFill>
                <a:srgbClr val="0000CC"/>
              </a:solidFill>
            </a:endParaRPr>
          </a:p>
          <a:p>
            <a:pPr>
              <a:lnSpc>
                <a:spcPct val="150000"/>
              </a:lnSpc>
            </a:pPr>
            <a:r>
              <a:rPr lang="en-IN" dirty="0">
                <a:solidFill>
                  <a:srgbClr val="0000CC"/>
                </a:solidFill>
                <a:hlinkClick r:id="rId7">
                  <a:extLst>
                    <a:ext uri="{A12FA001-AC4F-418D-AE19-62706E023703}">
                      <ahyp:hlinkClr xmlns:ahyp="http://schemas.microsoft.com/office/drawing/2018/hyperlinkcolor" val="tx"/>
                    </a:ext>
                  </a:extLst>
                </a:hlinkClick>
              </a:rPr>
              <a:t>https://render.com</a:t>
            </a:r>
            <a:endParaRPr lang="en-IN" dirty="0">
              <a:solidFill>
                <a:srgbClr val="0000CC"/>
              </a:solidFill>
            </a:endParaRPr>
          </a:p>
          <a:p>
            <a:pPr>
              <a:lnSpc>
                <a:spcPct val="150000"/>
              </a:lnSpc>
            </a:pPr>
            <a:r>
              <a:rPr lang="en-IN" dirty="0">
                <a:solidFill>
                  <a:srgbClr val="0000CC"/>
                </a:solidFill>
                <a:hlinkClick r:id="rId8"/>
              </a:rPr>
              <a:t>https://github.com/tailwindlabs/tailwindcss-line-clamp</a:t>
            </a:r>
            <a:endParaRPr lang="en-IN" dirty="0">
              <a:solidFill>
                <a:srgbClr val="0000CC"/>
              </a:solidFill>
            </a:endParaRPr>
          </a:p>
          <a:p>
            <a:pPr>
              <a:lnSpc>
                <a:spcPct val="150000"/>
              </a:lnSpc>
            </a:pPr>
            <a:endParaRPr lang="en-IN" dirty="0"/>
          </a:p>
          <a:p>
            <a:endParaRPr lang="en-IN" dirty="0"/>
          </a:p>
          <a:p>
            <a:endParaRPr lang="en-IN" dirty="0"/>
          </a:p>
          <a:p>
            <a:endParaRPr lang="en-IN" dirty="0"/>
          </a:p>
        </p:txBody>
      </p:sp>
    </p:spTree>
    <p:extLst>
      <p:ext uri="{BB962C8B-B14F-4D97-AF65-F5344CB8AC3E}">
        <p14:creationId xmlns:p14="http://schemas.microsoft.com/office/powerpoint/2010/main" val="731274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254" y="647700"/>
            <a:ext cx="8708781" cy="4239986"/>
          </a:xfrm>
        </p:spPr>
        <p:txBody>
          <a:bodyPr/>
          <a:lstStyle/>
          <a:p>
            <a:pPr marL="0" indent="0" algn="just">
              <a:lnSpc>
                <a:spcPct val="150000"/>
              </a:lnSpc>
              <a:spcBef>
                <a:spcPts val="500"/>
              </a:spcBef>
              <a:buNone/>
              <a:defRPr/>
            </a:pPr>
            <a:endParaRPr lang="en-US" sz="1900" dirty="0"/>
          </a:p>
          <a:p>
            <a:pPr marL="0" indent="0">
              <a:buNone/>
            </a:pPr>
            <a:r>
              <a:rPr lang="en-US" altLang="en-US" sz="2400" dirty="0"/>
              <a:t>  </a:t>
            </a:r>
            <a:endParaRPr lang="en-US" sz="1900" dirty="0"/>
          </a:p>
        </p:txBody>
      </p:sp>
      <p:sp>
        <p:nvSpPr>
          <p:cNvPr id="5" name="Title 4">
            <a:extLst>
              <a:ext uri="{FF2B5EF4-FFF2-40B4-BE49-F238E27FC236}">
                <a16:creationId xmlns:a16="http://schemas.microsoft.com/office/drawing/2014/main" id="{77FECAC0-DBBA-403D-60CC-DC37F2FA411A}"/>
              </a:ext>
            </a:extLst>
          </p:cNvPr>
          <p:cNvSpPr>
            <a:spLocks noGrp="1"/>
          </p:cNvSpPr>
          <p:nvPr>
            <p:ph type="title"/>
          </p:nvPr>
        </p:nvSpPr>
        <p:spPr>
          <a:xfrm flipV="1">
            <a:off x="1500554" y="-1574800"/>
            <a:ext cx="785446" cy="1574800"/>
          </a:xfrm>
        </p:spPr>
        <p:txBody>
          <a:bodyPr/>
          <a:lstStyle/>
          <a:p>
            <a:endParaRPr lang="en-IN" sz="100" dirty="0"/>
          </a:p>
        </p:txBody>
      </p:sp>
      <p:pic>
        <p:nvPicPr>
          <p:cNvPr id="7" name="Picture 6">
            <a:extLst>
              <a:ext uri="{FF2B5EF4-FFF2-40B4-BE49-F238E27FC236}">
                <a16:creationId xmlns:a16="http://schemas.microsoft.com/office/drawing/2014/main" id="{D2444828-3DFB-B505-3A22-E8E5744C145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4375" y="647700"/>
            <a:ext cx="7715250" cy="3937000"/>
          </a:xfrm>
          <a:prstGeom prst="rect">
            <a:avLst/>
          </a:prstGeom>
        </p:spPr>
      </p:pic>
    </p:spTree>
    <p:extLst>
      <p:ext uri="{BB962C8B-B14F-4D97-AF65-F5344CB8AC3E}">
        <p14:creationId xmlns:p14="http://schemas.microsoft.com/office/powerpoint/2010/main" val="233962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337E-047A-94D0-5180-096D19076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8D37E-2BB5-C69E-0EAA-5259AA5FA095}"/>
              </a:ext>
            </a:extLst>
          </p:cNvPr>
          <p:cNvSpPr>
            <a:spLocks noGrp="1"/>
          </p:cNvSpPr>
          <p:nvPr>
            <p:ph type="title"/>
          </p:nvPr>
        </p:nvSpPr>
        <p:spPr>
          <a:xfrm>
            <a:off x="1500554" y="6378"/>
            <a:ext cx="7643446" cy="498872"/>
          </a:xfrm>
        </p:spPr>
        <p:txBody>
          <a:bodyPr/>
          <a:lstStyle/>
          <a:p>
            <a:pPr>
              <a:defRPr/>
            </a:pPr>
            <a:r>
              <a:rPr lang="en-US" sz="3400" dirty="0">
                <a:cs typeface="Times New Roman" pitchFamily="18" charset="0"/>
              </a:rPr>
              <a:t>Problem Statement</a:t>
            </a:r>
            <a:endParaRPr lang="en-US" sz="3400" dirty="0"/>
          </a:p>
        </p:txBody>
      </p:sp>
      <p:sp>
        <p:nvSpPr>
          <p:cNvPr id="3" name="Content Placeholder 2">
            <a:extLst>
              <a:ext uri="{FF2B5EF4-FFF2-40B4-BE49-F238E27FC236}">
                <a16:creationId xmlns:a16="http://schemas.microsoft.com/office/drawing/2014/main" id="{E2F19A09-78B2-8E27-D6D9-61FDCC18A06B}"/>
              </a:ext>
            </a:extLst>
          </p:cNvPr>
          <p:cNvSpPr>
            <a:spLocks noGrp="1"/>
          </p:cNvSpPr>
          <p:nvPr>
            <p:ph idx="1"/>
          </p:nvPr>
        </p:nvSpPr>
        <p:spPr>
          <a:xfrm>
            <a:off x="-101600" y="505250"/>
            <a:ext cx="8952035" cy="2527300"/>
          </a:xfrm>
        </p:spPr>
        <p:txBody>
          <a:bodyPr/>
          <a:lstStyle/>
          <a:p>
            <a:pPr marL="826135" marR="56515" indent="-285750" algn="just">
              <a:lnSpc>
                <a:spcPct val="150000"/>
              </a:lnSpc>
              <a:spcBef>
                <a:spcPts val="0"/>
              </a:spcBef>
              <a:spcAft>
                <a:spcPts val="1000"/>
              </a:spcAft>
              <a:buFont typeface="Wingdings" panose="05000000000000000000" pitchFamily="2" charset="2"/>
              <a:buChar char="v"/>
            </a:pPr>
            <a:endParaRPr lang="en-US" b="1" dirty="0"/>
          </a:p>
          <a:p>
            <a:pPr marL="540385" marR="56515" indent="0" algn="just">
              <a:lnSpc>
                <a:spcPct val="150000"/>
              </a:lnSpc>
              <a:spcBef>
                <a:spcPts val="0"/>
              </a:spcBef>
              <a:spcAft>
                <a:spcPts val="1000"/>
              </a:spcAft>
              <a:buNone/>
            </a:pPr>
            <a:r>
              <a:rPr lang="en-US" sz="2400" b="1" dirty="0"/>
              <a:t>The traditional real estate model relies on middlemen who control limited property selections, charging commissions for connecting owners and seekers, addressing challenges for both parties, but with drawbacks in physical markets due to fewer brokers and market control.</a:t>
            </a:r>
          </a:p>
        </p:txBody>
      </p:sp>
    </p:spTree>
    <p:extLst>
      <p:ext uri="{BB962C8B-B14F-4D97-AF65-F5344CB8AC3E}">
        <p14:creationId xmlns:p14="http://schemas.microsoft.com/office/powerpoint/2010/main" val="4138243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990A0-D4CB-E10F-020F-8CBF0D6DE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4C18A-E3AA-9774-DB4E-B817C8240C02}"/>
              </a:ext>
            </a:extLst>
          </p:cNvPr>
          <p:cNvSpPr>
            <a:spLocks noGrp="1"/>
          </p:cNvSpPr>
          <p:nvPr>
            <p:ph type="title"/>
          </p:nvPr>
        </p:nvSpPr>
        <p:spPr>
          <a:xfrm>
            <a:off x="1500554" y="6378"/>
            <a:ext cx="7643446" cy="498872"/>
          </a:xfrm>
        </p:spPr>
        <p:txBody>
          <a:bodyPr/>
          <a:lstStyle/>
          <a:p>
            <a:pPr>
              <a:defRPr/>
            </a:pPr>
            <a:r>
              <a:rPr lang="en-US" sz="3400" dirty="0">
                <a:cs typeface="Times New Roman" pitchFamily="18" charset="0"/>
              </a:rPr>
              <a:t>Market Survey</a:t>
            </a:r>
            <a:endParaRPr lang="en-US" sz="3400" dirty="0"/>
          </a:p>
        </p:txBody>
      </p:sp>
      <p:sp>
        <p:nvSpPr>
          <p:cNvPr id="3" name="Content Placeholder 2">
            <a:extLst>
              <a:ext uri="{FF2B5EF4-FFF2-40B4-BE49-F238E27FC236}">
                <a16:creationId xmlns:a16="http://schemas.microsoft.com/office/drawing/2014/main" id="{28987AF2-F317-FAB1-DEC6-94F5233C4E98}"/>
              </a:ext>
            </a:extLst>
          </p:cNvPr>
          <p:cNvSpPr>
            <a:spLocks noGrp="1"/>
          </p:cNvSpPr>
          <p:nvPr>
            <p:ph idx="1"/>
          </p:nvPr>
        </p:nvSpPr>
        <p:spPr>
          <a:xfrm>
            <a:off x="0" y="952500"/>
            <a:ext cx="8952035" cy="3619500"/>
          </a:xfrm>
        </p:spPr>
        <p:txBody>
          <a:bodyPr/>
          <a:lstStyle/>
          <a:p>
            <a:pPr marL="540385" marR="56515" indent="0" algn="just">
              <a:lnSpc>
                <a:spcPct val="150000"/>
              </a:lnSpc>
              <a:spcBef>
                <a:spcPts val="0"/>
              </a:spcBef>
              <a:spcAft>
                <a:spcPts val="1000"/>
              </a:spcAft>
              <a:buNone/>
            </a:pPr>
            <a:r>
              <a:rPr lang="en-US" b="1" dirty="0"/>
              <a:t>Let’s have a look at the real market scenario:-</a:t>
            </a:r>
          </a:p>
          <a:p>
            <a:pPr marL="826135" marR="56515" indent="-285750" algn="just">
              <a:lnSpc>
                <a:spcPct val="150000"/>
              </a:lnSpc>
              <a:spcBef>
                <a:spcPts val="0"/>
              </a:spcBef>
              <a:spcAft>
                <a:spcPts val="1000"/>
              </a:spcAft>
              <a:buFont typeface="Wingdings" panose="05000000000000000000" pitchFamily="2" charset="2"/>
              <a:buChar char="v"/>
            </a:pPr>
            <a:r>
              <a:rPr lang="en-US" b="1" dirty="0"/>
              <a:t> The following 6 real estate websites were surveyed to recognize what features can we add in our website-:</a:t>
            </a:r>
          </a:p>
          <a:p>
            <a:pPr marL="826135" marR="56515" indent="-285750" algn="just">
              <a:lnSpc>
                <a:spcPct val="150000"/>
              </a:lnSpc>
              <a:spcBef>
                <a:spcPts val="0"/>
              </a:spcBef>
              <a:spcAft>
                <a:spcPts val="1000"/>
              </a:spcAft>
              <a:buFont typeface="Wingdings" panose="05000000000000000000" pitchFamily="2" charset="2"/>
              <a:buChar char="v"/>
            </a:pPr>
            <a:r>
              <a:rPr lang="en-US" b="1" dirty="0" err="1"/>
              <a:t>NoBroker</a:t>
            </a:r>
            <a:r>
              <a:rPr lang="en-US" b="1" dirty="0"/>
              <a:t>, Makaan.com, magicbricks,estatesquares,99acres,housing.com</a:t>
            </a:r>
          </a:p>
          <a:p>
            <a:pPr marL="826135" marR="56515" indent="-285750" algn="just">
              <a:lnSpc>
                <a:spcPct val="150000"/>
              </a:lnSpc>
              <a:spcBef>
                <a:spcPts val="0"/>
              </a:spcBef>
              <a:spcAft>
                <a:spcPts val="1000"/>
              </a:spcAft>
              <a:buFont typeface="Wingdings" panose="05000000000000000000" pitchFamily="2" charset="2"/>
              <a:buChar char="v"/>
            </a:pPr>
            <a:r>
              <a:rPr lang="en-US" b="1" dirty="0"/>
              <a:t>The features mentioned in next slide are collective features of all these websites. No website contained all of them.</a:t>
            </a:r>
          </a:p>
          <a:p>
            <a:pPr marL="826135" marR="56515" indent="-285750" algn="just">
              <a:lnSpc>
                <a:spcPct val="150000"/>
              </a:lnSpc>
              <a:spcBef>
                <a:spcPts val="0"/>
              </a:spcBef>
              <a:spcAft>
                <a:spcPts val="1000"/>
              </a:spcAft>
              <a:buFont typeface="Wingdings" panose="05000000000000000000" pitchFamily="2" charset="2"/>
              <a:buChar char="v"/>
            </a:pPr>
            <a:endParaRPr lang="en-US" b="1" dirty="0"/>
          </a:p>
        </p:txBody>
      </p:sp>
    </p:spTree>
    <p:extLst>
      <p:ext uri="{BB962C8B-B14F-4D97-AF65-F5344CB8AC3E}">
        <p14:creationId xmlns:p14="http://schemas.microsoft.com/office/powerpoint/2010/main" val="1661630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B8BB3-1690-A2AB-230C-3E8E10F5E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5296C-FBC7-1C66-9CB8-FF68D67CEF06}"/>
              </a:ext>
            </a:extLst>
          </p:cNvPr>
          <p:cNvSpPr>
            <a:spLocks noGrp="1"/>
          </p:cNvSpPr>
          <p:nvPr>
            <p:ph type="title"/>
          </p:nvPr>
        </p:nvSpPr>
        <p:spPr>
          <a:xfrm>
            <a:off x="1500554" y="6378"/>
            <a:ext cx="7643446" cy="498872"/>
          </a:xfrm>
        </p:spPr>
        <p:txBody>
          <a:bodyPr/>
          <a:lstStyle/>
          <a:p>
            <a:pPr>
              <a:defRPr/>
            </a:pPr>
            <a:r>
              <a:rPr lang="en-US" sz="3400" dirty="0"/>
              <a:t>Market Survey</a:t>
            </a:r>
          </a:p>
        </p:txBody>
      </p:sp>
      <p:sp>
        <p:nvSpPr>
          <p:cNvPr id="3" name="Content Placeholder 2">
            <a:extLst>
              <a:ext uri="{FF2B5EF4-FFF2-40B4-BE49-F238E27FC236}">
                <a16:creationId xmlns:a16="http://schemas.microsoft.com/office/drawing/2014/main" id="{7435577C-B6E7-2F89-108D-939A56DB2DF7}"/>
              </a:ext>
            </a:extLst>
          </p:cNvPr>
          <p:cNvSpPr>
            <a:spLocks noGrp="1"/>
          </p:cNvSpPr>
          <p:nvPr>
            <p:ph idx="1"/>
          </p:nvPr>
        </p:nvSpPr>
        <p:spPr>
          <a:xfrm>
            <a:off x="-364272" y="1174067"/>
            <a:ext cx="9403534" cy="4111611"/>
          </a:xfrm>
        </p:spPr>
        <p:txBody>
          <a:bodyPr numCol="2"/>
          <a:lstStyle/>
          <a:p>
            <a:pPr marL="826135" marR="56515" indent="-285750" algn="just">
              <a:lnSpc>
                <a:spcPct val="150000"/>
              </a:lnSpc>
              <a:spcBef>
                <a:spcPts val="0"/>
              </a:spcBef>
              <a:spcAft>
                <a:spcPts val="1000"/>
              </a:spcAft>
              <a:buFont typeface="Wingdings" panose="05000000000000000000" pitchFamily="2" charset="2"/>
              <a:buChar char="v"/>
            </a:pPr>
            <a:r>
              <a:rPr lang="en-US" sz="1600" b="1" dirty="0"/>
              <a:t>Advanced search functionality              </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Listing properties</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Advanced authentication</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Filters</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Contacting users</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Live Location sharing facility</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Integrating other real estate related services</a:t>
            </a:r>
          </a:p>
          <a:p>
            <a:pPr marL="826135" marR="56515" indent="-285750" algn="just">
              <a:lnSpc>
                <a:spcPct val="150000"/>
              </a:lnSpc>
              <a:spcBef>
                <a:spcPts val="0"/>
              </a:spcBef>
              <a:spcAft>
                <a:spcPts val="1000"/>
              </a:spcAft>
              <a:buFont typeface="Wingdings" panose="05000000000000000000" pitchFamily="2" charset="2"/>
              <a:buChar char="v"/>
            </a:pPr>
            <a:endParaRPr lang="en-US" sz="1600" b="1" dirty="0"/>
          </a:p>
          <a:p>
            <a:pPr marL="826135" marR="56515" indent="-285750" algn="just">
              <a:lnSpc>
                <a:spcPct val="150000"/>
              </a:lnSpc>
              <a:spcBef>
                <a:spcPts val="0"/>
              </a:spcBef>
              <a:spcAft>
                <a:spcPts val="1000"/>
              </a:spcAft>
              <a:buFont typeface="Wingdings" panose="05000000000000000000" pitchFamily="2" charset="2"/>
              <a:buChar char="v"/>
            </a:pPr>
            <a:endParaRPr lang="en-US" sz="1600" b="1" dirty="0"/>
          </a:p>
          <a:p>
            <a:pPr marL="826135" marR="56515" indent="-285750" algn="just">
              <a:lnSpc>
                <a:spcPct val="150000"/>
              </a:lnSpc>
              <a:spcBef>
                <a:spcPts val="0"/>
              </a:spcBef>
              <a:spcAft>
                <a:spcPts val="1000"/>
              </a:spcAft>
              <a:buFont typeface="Wingdings" panose="05000000000000000000" pitchFamily="2" charset="2"/>
              <a:buChar char="v"/>
            </a:pPr>
            <a:endParaRPr lang="en-US" sz="1600" b="1" dirty="0"/>
          </a:p>
          <a:p>
            <a:pPr marL="540385" marR="56515" indent="0" algn="just">
              <a:lnSpc>
                <a:spcPct val="150000"/>
              </a:lnSpc>
              <a:spcBef>
                <a:spcPts val="0"/>
              </a:spcBef>
              <a:spcAft>
                <a:spcPts val="1000"/>
              </a:spcAft>
              <a:buNone/>
            </a:pPr>
            <a:endParaRPr lang="en-US" sz="1600" b="1" dirty="0"/>
          </a:p>
          <a:p>
            <a:pPr marL="826135" marR="56515" indent="-285750" algn="just">
              <a:lnSpc>
                <a:spcPct val="150000"/>
              </a:lnSpc>
              <a:spcBef>
                <a:spcPts val="0"/>
              </a:spcBef>
              <a:spcAft>
                <a:spcPts val="1000"/>
              </a:spcAft>
              <a:buFont typeface="Wingdings" panose="05000000000000000000" pitchFamily="2" charset="2"/>
              <a:buChar char="v"/>
            </a:pPr>
            <a:endParaRPr lang="en-US" sz="1600" b="1" dirty="0"/>
          </a:p>
          <a:p>
            <a:pPr marL="826135" marR="56515" indent="-285750" algn="just">
              <a:lnSpc>
                <a:spcPct val="150000"/>
              </a:lnSpc>
              <a:spcBef>
                <a:spcPts val="0"/>
              </a:spcBef>
              <a:spcAft>
                <a:spcPts val="1000"/>
              </a:spcAft>
              <a:buFont typeface="Wingdings" panose="05000000000000000000" pitchFamily="2" charset="2"/>
              <a:buChar char="v"/>
            </a:pPr>
            <a:r>
              <a:rPr lang="en-US" sz="1600" b="1" dirty="0"/>
              <a:t>Payment Gateway Integration</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Uploading videos along with photos</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Home Loan and cost calculator</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Facility for sellers to come live and share videos of the location whenever they desire</a:t>
            </a:r>
          </a:p>
          <a:p>
            <a:pPr marL="826135" marR="56515" indent="-285750" algn="just">
              <a:lnSpc>
                <a:spcPct val="150000"/>
              </a:lnSpc>
              <a:spcBef>
                <a:spcPts val="0"/>
              </a:spcBef>
              <a:spcAft>
                <a:spcPts val="1000"/>
              </a:spcAft>
              <a:buFont typeface="Wingdings" panose="05000000000000000000" pitchFamily="2" charset="2"/>
              <a:buChar char="v"/>
            </a:pPr>
            <a:r>
              <a:rPr lang="en-US" sz="1600" b="1" dirty="0"/>
              <a:t>News Regarding Housing, Trends etc.</a:t>
            </a:r>
          </a:p>
          <a:p>
            <a:pPr marL="826135" marR="56515" indent="-285750" algn="just">
              <a:lnSpc>
                <a:spcPct val="150000"/>
              </a:lnSpc>
              <a:spcBef>
                <a:spcPts val="0"/>
              </a:spcBef>
              <a:spcAft>
                <a:spcPts val="1000"/>
              </a:spcAft>
              <a:buFont typeface="Wingdings" panose="05000000000000000000" pitchFamily="2" charset="2"/>
              <a:buChar char="v"/>
            </a:pPr>
            <a:endParaRPr lang="en-US" sz="1800" b="1" dirty="0"/>
          </a:p>
          <a:p>
            <a:pPr marL="826135" marR="56515" indent="-285750" algn="just">
              <a:lnSpc>
                <a:spcPct val="150000"/>
              </a:lnSpc>
              <a:spcBef>
                <a:spcPts val="0"/>
              </a:spcBef>
              <a:spcAft>
                <a:spcPts val="1000"/>
              </a:spcAft>
              <a:buFont typeface="Wingdings" panose="05000000000000000000" pitchFamily="2" charset="2"/>
              <a:buChar char="v"/>
            </a:pPr>
            <a:endParaRPr lang="en-US" sz="1800" b="1" dirty="0"/>
          </a:p>
          <a:p>
            <a:pPr marL="826135" marR="56515" indent="-285750" algn="just">
              <a:lnSpc>
                <a:spcPct val="150000"/>
              </a:lnSpc>
              <a:spcBef>
                <a:spcPts val="0"/>
              </a:spcBef>
              <a:spcAft>
                <a:spcPts val="1000"/>
              </a:spcAft>
              <a:buFont typeface="Wingdings" panose="05000000000000000000" pitchFamily="2" charset="2"/>
              <a:buChar char="v"/>
            </a:pPr>
            <a:endParaRPr lang="en-US" sz="1800" b="1" dirty="0"/>
          </a:p>
          <a:p>
            <a:pPr marL="826135" marR="56515" indent="-285750" algn="just">
              <a:lnSpc>
                <a:spcPct val="150000"/>
              </a:lnSpc>
              <a:spcBef>
                <a:spcPts val="0"/>
              </a:spcBef>
              <a:spcAft>
                <a:spcPts val="1000"/>
              </a:spcAft>
              <a:buFont typeface="Wingdings" panose="05000000000000000000" pitchFamily="2" charset="2"/>
              <a:buChar char="v"/>
            </a:pPr>
            <a:endParaRPr lang="en-US" sz="1800" b="1" dirty="0"/>
          </a:p>
          <a:p>
            <a:pPr marL="826135" marR="56515" indent="-285750" algn="just">
              <a:lnSpc>
                <a:spcPct val="150000"/>
              </a:lnSpc>
              <a:spcBef>
                <a:spcPts val="0"/>
              </a:spcBef>
              <a:spcAft>
                <a:spcPts val="1000"/>
              </a:spcAft>
              <a:buFont typeface="Wingdings" panose="05000000000000000000" pitchFamily="2" charset="2"/>
              <a:buChar char="v"/>
            </a:pPr>
            <a:endParaRPr lang="en-US" b="1" dirty="0"/>
          </a:p>
        </p:txBody>
      </p:sp>
      <p:sp>
        <p:nvSpPr>
          <p:cNvPr id="4" name="TextBox 3">
            <a:extLst>
              <a:ext uri="{FF2B5EF4-FFF2-40B4-BE49-F238E27FC236}">
                <a16:creationId xmlns:a16="http://schemas.microsoft.com/office/drawing/2014/main" id="{D11E2B3F-20F5-1D77-D3BC-6185DA6ED775}"/>
              </a:ext>
            </a:extLst>
          </p:cNvPr>
          <p:cNvSpPr txBox="1"/>
          <p:nvPr/>
        </p:nvSpPr>
        <p:spPr>
          <a:xfrm>
            <a:off x="30398" y="773957"/>
            <a:ext cx="9083204"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itchFamily="18" charset="0"/>
                <a:ea typeface="+mn-ea"/>
                <a:cs typeface="Arial" charset="0"/>
              </a:rPr>
              <a:t>The following features can be integrated into the application based on observation</a:t>
            </a:r>
          </a:p>
        </p:txBody>
      </p:sp>
    </p:spTree>
    <p:extLst>
      <p:ext uri="{BB962C8B-B14F-4D97-AF65-F5344CB8AC3E}">
        <p14:creationId xmlns:p14="http://schemas.microsoft.com/office/powerpoint/2010/main" val="116816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554" y="6378"/>
            <a:ext cx="7643446" cy="498872"/>
          </a:xfrm>
        </p:spPr>
        <p:txBody>
          <a:bodyPr/>
          <a:lstStyle/>
          <a:p>
            <a:pPr>
              <a:defRPr/>
            </a:pPr>
            <a:r>
              <a:rPr lang="en-US" sz="3400"/>
              <a:t>Market Survey</a:t>
            </a:r>
            <a:endParaRPr lang="en-US" sz="3400" dirty="0"/>
          </a:p>
        </p:txBody>
      </p:sp>
      <p:sp>
        <p:nvSpPr>
          <p:cNvPr id="3" name="Content Placeholder 2"/>
          <p:cNvSpPr>
            <a:spLocks noGrp="1"/>
          </p:cNvSpPr>
          <p:nvPr>
            <p:ph idx="1"/>
          </p:nvPr>
        </p:nvSpPr>
        <p:spPr>
          <a:xfrm>
            <a:off x="217609" y="505250"/>
            <a:ext cx="8708781" cy="3973286"/>
          </a:xfrm>
        </p:spPr>
        <p:txBody>
          <a:bodyPr/>
          <a:lstStyle/>
          <a:p>
            <a:pPr marL="0" indent="0" algn="just">
              <a:lnSpc>
                <a:spcPct val="150000"/>
              </a:lnSpc>
              <a:spcBef>
                <a:spcPts val="500"/>
              </a:spcBef>
              <a:buNone/>
              <a:defRPr/>
            </a:pPr>
            <a:endParaRPr lang="en-US" sz="1900" dirty="0"/>
          </a:p>
          <a:p>
            <a:pPr marL="826135" marR="56515" indent="-285750" algn="just">
              <a:lnSpc>
                <a:spcPct val="150000"/>
              </a:lnSpc>
              <a:spcBef>
                <a:spcPts val="0"/>
              </a:spcBef>
              <a:spcAft>
                <a:spcPts val="1000"/>
              </a:spcAft>
              <a:buFont typeface="Wingdings" panose="05000000000000000000" pitchFamily="2" charset="2"/>
              <a:buChar char="v"/>
            </a:pPr>
            <a:r>
              <a:rPr lang="en-US" b="1" dirty="0"/>
              <a:t>Advanced search functionality              </a:t>
            </a:r>
          </a:p>
          <a:p>
            <a:pPr marL="826135" marR="56515" indent="-285750" algn="just">
              <a:lnSpc>
                <a:spcPct val="150000"/>
              </a:lnSpc>
              <a:spcBef>
                <a:spcPts val="0"/>
              </a:spcBef>
              <a:spcAft>
                <a:spcPts val="1000"/>
              </a:spcAft>
              <a:buFont typeface="Wingdings" panose="05000000000000000000" pitchFamily="2" charset="2"/>
              <a:buChar char="v"/>
            </a:pPr>
            <a:r>
              <a:rPr lang="en-US" b="1" dirty="0"/>
              <a:t>Listing properties</a:t>
            </a:r>
          </a:p>
          <a:p>
            <a:pPr marL="826135" marR="56515" indent="-285750" algn="just">
              <a:lnSpc>
                <a:spcPct val="150000"/>
              </a:lnSpc>
              <a:spcBef>
                <a:spcPts val="0"/>
              </a:spcBef>
              <a:spcAft>
                <a:spcPts val="1000"/>
              </a:spcAft>
              <a:buFont typeface="Wingdings" panose="05000000000000000000" pitchFamily="2" charset="2"/>
              <a:buChar char="v"/>
            </a:pPr>
            <a:r>
              <a:rPr lang="en-US" b="1" dirty="0"/>
              <a:t>Uploading a limited pre-defined no. of Images</a:t>
            </a:r>
          </a:p>
          <a:p>
            <a:pPr marL="826135" marR="56515" indent="-285750" algn="just">
              <a:lnSpc>
                <a:spcPct val="150000"/>
              </a:lnSpc>
              <a:spcBef>
                <a:spcPts val="0"/>
              </a:spcBef>
              <a:spcAft>
                <a:spcPts val="1000"/>
              </a:spcAft>
              <a:buFont typeface="Wingdings" panose="05000000000000000000" pitchFamily="2" charset="2"/>
              <a:buChar char="v"/>
            </a:pPr>
            <a:r>
              <a:rPr lang="en-US" b="1" dirty="0"/>
              <a:t>Advanced authentication</a:t>
            </a:r>
          </a:p>
          <a:p>
            <a:pPr marL="826135" marR="56515" indent="-285750" algn="just">
              <a:lnSpc>
                <a:spcPct val="150000"/>
              </a:lnSpc>
              <a:spcBef>
                <a:spcPts val="0"/>
              </a:spcBef>
              <a:spcAft>
                <a:spcPts val="1000"/>
              </a:spcAft>
              <a:buFont typeface="Wingdings" panose="05000000000000000000" pitchFamily="2" charset="2"/>
              <a:buChar char="v"/>
            </a:pPr>
            <a:r>
              <a:rPr lang="en-US" b="1" dirty="0"/>
              <a:t>Filters</a:t>
            </a:r>
          </a:p>
          <a:p>
            <a:pPr marL="826135" marR="56515" indent="-285750" algn="just">
              <a:lnSpc>
                <a:spcPct val="150000"/>
              </a:lnSpc>
              <a:spcBef>
                <a:spcPts val="0"/>
              </a:spcBef>
              <a:spcAft>
                <a:spcPts val="1000"/>
              </a:spcAft>
              <a:buFont typeface="Wingdings" panose="05000000000000000000" pitchFamily="2" charset="2"/>
              <a:buChar char="v"/>
            </a:pPr>
            <a:r>
              <a:rPr lang="en-US" b="1" dirty="0"/>
              <a:t>Contacting users</a:t>
            </a:r>
          </a:p>
          <a:p>
            <a:pPr marL="826135" marR="56515" indent="-285750" algn="just">
              <a:lnSpc>
                <a:spcPct val="150000"/>
              </a:lnSpc>
              <a:spcBef>
                <a:spcPts val="0"/>
              </a:spcBef>
              <a:spcAft>
                <a:spcPts val="1000"/>
              </a:spcAft>
              <a:buFont typeface="Wingdings" panose="05000000000000000000" pitchFamily="2" charset="2"/>
              <a:buChar char="v"/>
            </a:pPr>
            <a:endParaRPr lang="en-US" b="1" dirty="0"/>
          </a:p>
          <a:p>
            <a:pPr marL="0" indent="0" algn="just">
              <a:lnSpc>
                <a:spcPct val="150000"/>
              </a:lnSpc>
              <a:spcBef>
                <a:spcPts val="500"/>
              </a:spcBef>
              <a:buNone/>
              <a:defRPr/>
            </a:pPr>
            <a:endParaRPr lang="en-US" altLang="en-US" sz="1600" dirty="0"/>
          </a:p>
          <a:p>
            <a:pPr marL="0" indent="0">
              <a:buNone/>
            </a:pPr>
            <a:endParaRPr lang="en-US" sz="2400" dirty="0"/>
          </a:p>
        </p:txBody>
      </p:sp>
    </p:spTree>
    <p:extLst>
      <p:ext uri="{BB962C8B-B14F-4D97-AF65-F5344CB8AC3E}">
        <p14:creationId xmlns:p14="http://schemas.microsoft.com/office/powerpoint/2010/main" val="297747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277" y="1981200"/>
            <a:ext cx="7643446" cy="2679700"/>
          </a:xfrm>
        </p:spPr>
        <p:txBody>
          <a:bodyPr/>
          <a:lstStyle/>
          <a:p>
            <a:pPr>
              <a:defRPr/>
            </a:pPr>
            <a:br>
              <a:rPr lang="en-US" altLang="en-US" sz="4400" b="1" dirty="0">
                <a:solidFill>
                  <a:srgbClr val="0000CC"/>
                </a:solidFill>
                <a:effectLst>
                  <a:outerShdw blurRad="38100" dist="38100" dir="2700000" algn="tl">
                    <a:srgbClr val="000000">
                      <a:alpha val="43137"/>
                    </a:srgbClr>
                  </a:outerShdw>
                </a:effectLst>
                <a:highlight>
                  <a:srgbClr val="F9F9F9"/>
                </a:highlight>
                <a:latin typeface="Times New Roman" panose="02020603050405020304" pitchFamily="18" charset="0"/>
                <a:cs typeface="Times New Roman" panose="02020603050405020304" pitchFamily="18" charset="0"/>
              </a:rPr>
            </a:br>
            <a:br>
              <a:rPr lang="en-US" altLang="en-US" sz="28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800" dirty="0"/>
          </a:p>
        </p:txBody>
      </p:sp>
      <p:sp>
        <p:nvSpPr>
          <p:cNvPr id="4" name="TextBox 3">
            <a:extLst>
              <a:ext uri="{FF2B5EF4-FFF2-40B4-BE49-F238E27FC236}">
                <a16:creationId xmlns:a16="http://schemas.microsoft.com/office/drawing/2014/main" id="{57392E6A-D2EF-0750-0B3C-17157EBD24EE}"/>
              </a:ext>
            </a:extLst>
          </p:cNvPr>
          <p:cNvSpPr txBox="1"/>
          <p:nvPr/>
        </p:nvSpPr>
        <p:spPr>
          <a:xfrm>
            <a:off x="1816100" y="2248584"/>
            <a:ext cx="6488723" cy="646331"/>
          </a:xfrm>
          <a:prstGeom prst="rect">
            <a:avLst/>
          </a:prstGeom>
          <a:noFill/>
        </p:spPr>
        <p:txBody>
          <a:bodyPr wrap="square" rtlCol="0">
            <a:spAutoFit/>
          </a:bodyPr>
          <a:lstStyle/>
          <a:p>
            <a:r>
              <a:rPr lang="en-IN" sz="3600" dirty="0">
                <a:solidFill>
                  <a:srgbClr val="0000CC"/>
                </a:solidFill>
              </a:rPr>
              <a:t>PROJECT DESCRIPTION</a:t>
            </a:r>
          </a:p>
        </p:txBody>
      </p:sp>
    </p:spTree>
    <p:extLst>
      <p:ext uri="{BB962C8B-B14F-4D97-AF65-F5344CB8AC3E}">
        <p14:creationId xmlns:p14="http://schemas.microsoft.com/office/powerpoint/2010/main" val="2720079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54" y="546100"/>
            <a:ext cx="9053146" cy="3790043"/>
          </a:xfrm>
        </p:spPr>
        <p:txBody>
          <a:bodyPr/>
          <a:lstStyle/>
          <a:p>
            <a:pPr marL="540385" marR="56515" indent="0" algn="just">
              <a:lnSpc>
                <a:spcPct val="150000"/>
              </a:lnSpc>
              <a:spcBef>
                <a:spcPts val="0"/>
              </a:spcBef>
              <a:spcAft>
                <a:spcPts val="1000"/>
              </a:spcAft>
              <a:buNone/>
            </a:pPr>
            <a:r>
              <a:rPr lang="en-US" sz="2400" b="1" dirty="0"/>
              <a:t>The project contains:-</a:t>
            </a:r>
          </a:p>
          <a:p>
            <a:pPr marL="826135" marR="56515" indent="-285750" algn="just">
              <a:lnSpc>
                <a:spcPct val="150000"/>
              </a:lnSpc>
              <a:spcBef>
                <a:spcPts val="0"/>
              </a:spcBef>
              <a:spcAft>
                <a:spcPts val="1000"/>
              </a:spcAft>
              <a:buFont typeface="Wingdings" panose="05000000000000000000" pitchFamily="2" charset="2"/>
              <a:buChar char="v"/>
            </a:pPr>
            <a:r>
              <a:rPr lang="en-US" sz="2000" b="1" i="0" dirty="0">
                <a:solidFill>
                  <a:srgbClr val="131313"/>
                </a:solidFill>
                <a:effectLst/>
                <a:latin typeface="Roboto" panose="02000000000000000000" pitchFamily="2" charset="0"/>
              </a:rPr>
              <a:t>Advanced Authentication implemented using JWT, Firebase, and Google OAuth for secure and seamless user access.</a:t>
            </a:r>
          </a:p>
          <a:p>
            <a:pPr marL="826135" marR="56515" indent="-285750" algn="just">
              <a:lnSpc>
                <a:spcPct val="150000"/>
              </a:lnSpc>
              <a:spcBef>
                <a:spcPts val="0"/>
              </a:spcBef>
              <a:spcAft>
                <a:spcPts val="1000"/>
              </a:spcAft>
              <a:buFont typeface="Wingdings" panose="05000000000000000000" pitchFamily="2" charset="2"/>
              <a:buChar char="v"/>
            </a:pPr>
            <a:r>
              <a:rPr lang="en-US" sz="2000" b="1" i="0" dirty="0">
                <a:solidFill>
                  <a:srgbClr val="131313"/>
                </a:solidFill>
                <a:effectLst/>
                <a:latin typeface="Roboto" panose="02000000000000000000" pitchFamily="2" charset="0"/>
              </a:rPr>
              <a:t>Real-world CRUD Operations: Create, read, update, and delete property listings using MongoDB. </a:t>
            </a:r>
          </a:p>
          <a:p>
            <a:pPr marL="826135" marR="56515" indent="-285750" algn="just">
              <a:lnSpc>
                <a:spcPct val="150000"/>
              </a:lnSpc>
              <a:spcBef>
                <a:spcPts val="0"/>
              </a:spcBef>
              <a:spcAft>
                <a:spcPts val="1000"/>
              </a:spcAft>
              <a:buFont typeface="Wingdings" panose="05000000000000000000" pitchFamily="2" charset="2"/>
              <a:buChar char="v"/>
            </a:pPr>
            <a:r>
              <a:rPr lang="en-US" sz="2000" b="1" i="0" dirty="0">
                <a:solidFill>
                  <a:srgbClr val="131313"/>
                </a:solidFill>
                <a:effectLst/>
                <a:latin typeface="Roboto" panose="02000000000000000000" pitchFamily="2" charset="0"/>
              </a:rPr>
              <a:t> User-friendly Features that enhance the user experience with image uploads, property listing management, and more.</a:t>
            </a:r>
            <a:endParaRPr lang="en-US" sz="2400" dirty="0"/>
          </a:p>
        </p:txBody>
      </p:sp>
    </p:spTree>
    <p:extLst>
      <p:ext uri="{BB962C8B-B14F-4D97-AF65-F5344CB8AC3E}">
        <p14:creationId xmlns:p14="http://schemas.microsoft.com/office/powerpoint/2010/main" val="49496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esentation_MC_HR_1410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_MC_HR_141004">
      <a:majorFont>
        <a:latin typeface="Times New Roman"/>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resentation_MC_HR_14100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_MC_HR_14100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_MC_HR_14100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_MC_HR_14100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_MC_HR_14100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_MC_HR_14100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_MC_HR_14100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16693</TotalTime>
  <Words>857</Words>
  <Application>Microsoft Office PowerPoint</Application>
  <PresentationFormat>On-screen Show (16:9)</PresentationFormat>
  <Paragraphs>224</Paragraphs>
  <Slides>31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Roboto</vt:lpstr>
      <vt:lpstr>Söhne</vt:lpstr>
      <vt:lpstr>Times New Roman</vt:lpstr>
      <vt:lpstr>Wingdings</vt:lpstr>
      <vt:lpstr>Presentation_MC_HR_141004</vt:lpstr>
      <vt:lpstr>DISSERTATION ON Real Estate Application (MCA – IV SEMESTER; BATCH 2022-24)  </vt:lpstr>
      <vt:lpstr>Contents</vt:lpstr>
      <vt:lpstr>Project Overview</vt:lpstr>
      <vt:lpstr>Problem Statement</vt:lpstr>
      <vt:lpstr>Market Survey</vt:lpstr>
      <vt:lpstr>Market Survey</vt:lpstr>
      <vt:lpstr>Market Survey</vt:lpstr>
      <vt:lpstr>  </vt:lpstr>
      <vt:lpstr>PowerPoint Presentation</vt:lpstr>
      <vt:lpstr>PowerPoint Presentation</vt:lpstr>
      <vt:lpstr>Application Screenshots</vt:lpstr>
      <vt:lpstr>Home Page</vt:lpstr>
      <vt:lpstr>Sign Up Page</vt:lpstr>
      <vt:lpstr>Sign In Page </vt:lpstr>
      <vt:lpstr>Google Oauth Authentication </vt:lpstr>
      <vt:lpstr>Profile Page </vt:lpstr>
      <vt:lpstr>Profile Page </vt:lpstr>
      <vt:lpstr>Show Listing </vt:lpstr>
      <vt:lpstr>User Listing   </vt:lpstr>
      <vt:lpstr>User Listing   </vt:lpstr>
      <vt:lpstr>   </vt:lpstr>
      <vt:lpstr>Search Functionality   </vt:lpstr>
      <vt:lpstr>Contacting owner   </vt:lpstr>
      <vt:lpstr>Contacting owner   </vt:lpstr>
      <vt:lpstr>Deployed using Render   </vt:lpstr>
      <vt:lpstr>Testing of the Project</vt:lpstr>
      <vt:lpstr>Testing of the Project</vt:lpstr>
      <vt:lpstr>Conclusion</vt:lpstr>
      <vt:lpstr>Future Scope</vt:lpstr>
      <vt:lpstr>Bibliography</vt:lpstr>
      <vt:lpstr>PowerPoint Presentation</vt:lpstr>
    </vt:vector>
  </TitlesOfParts>
  <Company>Capital 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Extreme Programming</dc:title>
  <dc:creator>Dr. Sunil Pratap Singh</dc:creator>
  <cp:lastModifiedBy>shubham joshi</cp:lastModifiedBy>
  <cp:revision>2253</cp:revision>
  <cp:lastPrinted>2018-05-30T05:31:50Z</cp:lastPrinted>
  <dcterms:created xsi:type="dcterms:W3CDTF">2000-01-06T15:07:49Z</dcterms:created>
  <dcterms:modified xsi:type="dcterms:W3CDTF">2024-05-03T07:28:40Z</dcterms:modified>
</cp:coreProperties>
</file>